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256" r:id="rId2"/>
    <p:sldId id="257" r:id="rId3"/>
    <p:sldId id="260" r:id="rId4"/>
    <p:sldId id="293" r:id="rId5"/>
    <p:sldId id="294" r:id="rId6"/>
    <p:sldId id="336" r:id="rId7"/>
    <p:sldId id="296" r:id="rId8"/>
    <p:sldId id="297" r:id="rId9"/>
    <p:sldId id="299" r:id="rId10"/>
    <p:sldId id="300" r:id="rId11"/>
    <p:sldId id="301" r:id="rId12"/>
    <p:sldId id="332" r:id="rId13"/>
    <p:sldId id="302" r:id="rId14"/>
    <p:sldId id="331" r:id="rId15"/>
    <p:sldId id="303" r:id="rId16"/>
    <p:sldId id="304" r:id="rId17"/>
    <p:sldId id="309" r:id="rId18"/>
    <p:sldId id="308" r:id="rId19"/>
    <p:sldId id="335" r:id="rId20"/>
    <p:sldId id="311" r:id="rId21"/>
    <p:sldId id="312" r:id="rId22"/>
    <p:sldId id="330" r:id="rId23"/>
    <p:sldId id="314" r:id="rId24"/>
    <p:sldId id="315" r:id="rId25"/>
    <p:sldId id="316" r:id="rId26"/>
    <p:sldId id="333" r:id="rId27"/>
    <p:sldId id="317" r:id="rId28"/>
    <p:sldId id="318" r:id="rId29"/>
    <p:sldId id="319" r:id="rId30"/>
    <p:sldId id="334" r:id="rId31"/>
    <p:sldId id="320" r:id="rId32"/>
    <p:sldId id="321" r:id="rId33"/>
    <p:sldId id="322" r:id="rId34"/>
    <p:sldId id="323" r:id="rId35"/>
    <p:sldId id="324" r:id="rId36"/>
    <p:sldId id="325" r:id="rId37"/>
    <p:sldId id="326" r:id="rId38"/>
    <p:sldId id="327" r:id="rId39"/>
    <p:sldId id="292" r:id="rId40"/>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85" autoAdjust="0"/>
    <p:restoredTop sz="94660"/>
  </p:normalViewPr>
  <p:slideViewPr>
    <p:cSldViewPr>
      <p:cViewPr varScale="1">
        <p:scale>
          <a:sx n="63" d="100"/>
          <a:sy n="63" d="100"/>
        </p:scale>
        <p:origin x="1320" y="6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ADDC77-4531-400F-9705-075FD2642C75}" type="datetimeFigureOut">
              <a:rPr lang="tr-TR" smtClean="0"/>
              <a:t>3.03.2021</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C96B34-6A6A-4EDF-9680-5C37B8EEEC35}" type="slidenum">
              <a:rPr lang="tr-TR" smtClean="0"/>
              <a:t>‹#›</a:t>
            </a:fld>
            <a:endParaRPr lang="tr-TR"/>
          </a:p>
        </p:txBody>
      </p:sp>
    </p:spTree>
    <p:extLst>
      <p:ext uri="{BB962C8B-B14F-4D97-AF65-F5344CB8AC3E}">
        <p14:creationId xmlns:p14="http://schemas.microsoft.com/office/powerpoint/2010/main" val="386159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9C96B34-6A6A-4EDF-9680-5C37B8EEEC35}" type="slidenum">
              <a:rPr lang="tr-TR" smtClean="0"/>
              <a:t>31</a:t>
            </a:fld>
            <a:endParaRPr lang="tr-TR"/>
          </a:p>
        </p:txBody>
      </p:sp>
    </p:spTree>
    <p:extLst>
      <p:ext uri="{BB962C8B-B14F-4D97-AF65-F5344CB8AC3E}">
        <p14:creationId xmlns:p14="http://schemas.microsoft.com/office/powerpoint/2010/main" val="4123391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9C96B34-6A6A-4EDF-9680-5C37B8EEEC35}" type="slidenum">
              <a:rPr lang="tr-TR" smtClean="0"/>
              <a:t>35</a:t>
            </a:fld>
            <a:endParaRPr lang="tr-TR"/>
          </a:p>
        </p:txBody>
      </p:sp>
    </p:spTree>
    <p:extLst>
      <p:ext uri="{BB962C8B-B14F-4D97-AF65-F5344CB8AC3E}">
        <p14:creationId xmlns:p14="http://schemas.microsoft.com/office/powerpoint/2010/main" val="1889438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9C96B34-6A6A-4EDF-9680-5C37B8EEEC35}" type="slidenum">
              <a:rPr lang="tr-TR" smtClean="0"/>
              <a:t>36</a:t>
            </a:fld>
            <a:endParaRPr lang="tr-TR"/>
          </a:p>
        </p:txBody>
      </p:sp>
    </p:spTree>
    <p:extLst>
      <p:ext uri="{BB962C8B-B14F-4D97-AF65-F5344CB8AC3E}">
        <p14:creationId xmlns:p14="http://schemas.microsoft.com/office/powerpoint/2010/main" val="1889438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9C96B34-6A6A-4EDF-9680-5C37B8EEEC35}" type="slidenum">
              <a:rPr lang="tr-TR" smtClean="0"/>
              <a:t>37</a:t>
            </a:fld>
            <a:endParaRPr lang="tr-TR"/>
          </a:p>
        </p:txBody>
      </p:sp>
    </p:spTree>
    <p:extLst>
      <p:ext uri="{BB962C8B-B14F-4D97-AF65-F5344CB8AC3E}">
        <p14:creationId xmlns:p14="http://schemas.microsoft.com/office/powerpoint/2010/main" val="1889438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9C96B34-6A6A-4EDF-9680-5C37B8EEEC35}" type="slidenum">
              <a:rPr lang="tr-TR" smtClean="0"/>
              <a:t>38</a:t>
            </a:fld>
            <a:endParaRPr lang="tr-TR"/>
          </a:p>
        </p:txBody>
      </p:sp>
    </p:spTree>
    <p:extLst>
      <p:ext uri="{BB962C8B-B14F-4D97-AF65-F5344CB8AC3E}">
        <p14:creationId xmlns:p14="http://schemas.microsoft.com/office/powerpoint/2010/main" val="18894382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31"/>
            <a:ext cx="7772400" cy="1470025"/>
          </a:xfrm>
        </p:spPr>
        <p:txBody>
          <a:bodyPr/>
          <a:lstStyle/>
          <a:p>
            <a:r>
              <a:rPr lang="tr-TR"/>
              <a:t>Asıl başlık stili için tıklatın</a:t>
            </a: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A23720DD-5B6D-40BF-8493-A6B52D484E6B}" type="datetimeFigureOut">
              <a:rPr lang="tr-TR" smtClean="0"/>
              <a:t>3.03.2021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pic>
        <p:nvPicPr>
          <p:cNvPr id="614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881739" y="0"/>
            <a:ext cx="1262261" cy="1262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2204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23720DD-5B6D-40BF-8493-A6B52D484E6B}" type="datetimeFigureOut">
              <a:rPr lang="tr-TR" smtClean="0"/>
              <a:t>3.03.2021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620116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44"/>
            <a:ext cx="2057400" cy="5851525"/>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457200" y="274644"/>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23720DD-5B6D-40BF-8493-A6B52D484E6B}" type="datetimeFigureOut">
              <a:rPr lang="tr-TR" smtClean="0"/>
              <a:t>3.03.2021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732463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23720DD-5B6D-40BF-8493-A6B52D484E6B}" type="datetimeFigureOut">
              <a:rPr lang="tr-TR" smtClean="0"/>
              <a:t>3.03.2021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84151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6"/>
            <a:ext cx="7772400" cy="1362075"/>
          </a:xfr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A23720DD-5B6D-40BF-8493-A6B52D484E6B}" type="datetimeFigureOut">
              <a:rPr lang="tr-TR" smtClean="0"/>
              <a:t>3.03.2021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2002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A23720DD-5B6D-40BF-8493-A6B52D484E6B}" type="datetimeFigureOut">
              <a:rPr lang="tr-TR" smtClean="0"/>
              <a:t>3.03.2021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99991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A23720DD-5B6D-40BF-8493-A6B52D484E6B}" type="datetimeFigureOut">
              <a:rPr lang="tr-TR" smtClean="0"/>
              <a:t>3.03.2021</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647075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A23720DD-5B6D-40BF-8493-A6B52D484E6B}" type="datetimeFigureOut">
              <a:rPr lang="tr-TR" smtClean="0"/>
              <a:t>3.03.2021</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745449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A23720DD-5B6D-40BF-8493-A6B52D484E6B}" type="datetimeFigureOut">
              <a:rPr lang="tr-TR" smtClean="0"/>
              <a:t>3.03.2021</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842476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2" y="273050"/>
            <a:ext cx="3008313" cy="1162050"/>
          </a:xfr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A23720DD-5B6D-40BF-8493-A6B52D484E6B}" type="datetimeFigureOut">
              <a:rPr lang="tr-TR" smtClean="0"/>
              <a:t>3.03.2021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375552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A23720DD-5B6D-40BF-8493-A6B52D484E6B}" type="datetimeFigureOut">
              <a:rPr lang="tr-TR" smtClean="0"/>
              <a:t>3.03.2021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110231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dirty="0"/>
              <a:t>Asıl başlık stili için tıklatın</a:t>
            </a:r>
          </a:p>
        </p:txBody>
      </p:sp>
      <p:sp>
        <p:nvSpPr>
          <p:cNvPr id="3" name="Metin Yer Tutucusu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3720DD-5B6D-40BF-8493-A6B52D484E6B}" type="datetimeFigureOut">
              <a:rPr lang="tr-TR" smtClean="0"/>
              <a:t>3.03.2021</a:t>
            </a:fld>
            <a:endParaRPr lang="tr-TR"/>
          </a:p>
        </p:txBody>
      </p:sp>
      <p:sp>
        <p:nvSpPr>
          <p:cNvPr id="5" name="Altbilgi Yer Tutucusu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t>‹#›</a:t>
            </a:fld>
            <a:endParaRPr lang="tr-TR"/>
          </a:p>
        </p:txBody>
      </p:sp>
      <p:pic>
        <p:nvPicPr>
          <p:cNvPr id="8" name="Picture 2"/>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881739" y="0"/>
            <a:ext cx="1262261" cy="1262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89259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7C3FD6C-941A-4585-8568-8F3C5F1876F3}"/>
              </a:ext>
            </a:extLst>
          </p:cNvPr>
          <p:cNvSpPr/>
          <p:nvPr/>
        </p:nvSpPr>
        <p:spPr>
          <a:xfrm>
            <a:off x="22387" y="2767558"/>
            <a:ext cx="9121613" cy="174156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Başlık 1"/>
          <p:cNvSpPr>
            <a:spLocks noGrp="1"/>
          </p:cNvSpPr>
          <p:nvPr>
            <p:ph type="ctrTitle"/>
          </p:nvPr>
        </p:nvSpPr>
        <p:spPr>
          <a:xfrm>
            <a:off x="899592" y="2767558"/>
            <a:ext cx="7632848" cy="1727002"/>
          </a:xfrm>
          <a:solidFill>
            <a:schemeClr val="accent1">
              <a:lumMod val="20000"/>
              <a:lumOff val="80000"/>
            </a:schemeClr>
          </a:solidFill>
        </p:spPr>
        <p:txBody>
          <a:bodyPr>
            <a:normAutofit/>
          </a:bodyPr>
          <a:lstStyle/>
          <a:p>
            <a:r>
              <a:rPr lang="tr-TR" b="1" dirty="0"/>
              <a:t>ERİŞKİNLERDE </a:t>
            </a:r>
            <a:br>
              <a:rPr lang="tr-TR" b="1" dirty="0"/>
            </a:br>
            <a:r>
              <a:rPr lang="tr-TR" b="1" dirty="0"/>
              <a:t>TEMEL YAŞAM DESTEĞİ (TYD)</a:t>
            </a:r>
          </a:p>
        </p:txBody>
      </p:sp>
      <p:pic>
        <p:nvPicPr>
          <p:cNvPr id="4" name="Resim 3">
            <a:extLst>
              <a:ext uri="{FF2B5EF4-FFF2-40B4-BE49-F238E27FC236}">
                <a16:creationId xmlns:a16="http://schemas.microsoft.com/office/drawing/2014/main" id="{C4514598-F753-45E1-B547-442A731B82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4371" y="248752"/>
            <a:ext cx="3237643" cy="2096616"/>
          </a:xfrm>
          <a:prstGeom prst="rect">
            <a:avLst/>
          </a:prstGeom>
        </p:spPr>
      </p:pic>
      <p:pic>
        <p:nvPicPr>
          <p:cNvPr id="7" name="Resim 6">
            <a:extLst>
              <a:ext uri="{FF2B5EF4-FFF2-40B4-BE49-F238E27FC236}">
                <a16:creationId xmlns:a16="http://schemas.microsoft.com/office/drawing/2014/main" id="{BDCAB7E0-E514-41FC-97B1-7CF144231F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6953" y="4831009"/>
            <a:ext cx="2364216" cy="1773162"/>
          </a:xfrm>
          <a:prstGeom prst="rect">
            <a:avLst/>
          </a:prstGeom>
        </p:spPr>
      </p:pic>
      <p:pic>
        <p:nvPicPr>
          <p:cNvPr id="8" name="Resim 7">
            <a:extLst>
              <a:ext uri="{FF2B5EF4-FFF2-40B4-BE49-F238E27FC236}">
                <a16:creationId xmlns:a16="http://schemas.microsoft.com/office/drawing/2014/main" id="{3AA552E4-7529-49A3-9BBE-EF6ACC9AC5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9085" y="4854762"/>
            <a:ext cx="2322081" cy="1741561"/>
          </a:xfrm>
          <a:prstGeom prst="rect">
            <a:avLst/>
          </a:prstGeom>
        </p:spPr>
      </p:pic>
      <p:pic>
        <p:nvPicPr>
          <p:cNvPr id="9" name="Resim 8">
            <a:extLst>
              <a:ext uri="{FF2B5EF4-FFF2-40B4-BE49-F238E27FC236}">
                <a16:creationId xmlns:a16="http://schemas.microsoft.com/office/drawing/2014/main" id="{F91ABDDF-5A6C-458D-9B1E-1FF9DF4CA2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2831" y="4831009"/>
            <a:ext cx="2302670" cy="1727002"/>
          </a:xfrm>
          <a:prstGeom prst="rect">
            <a:avLst/>
          </a:prstGeom>
        </p:spPr>
      </p:pic>
    </p:spTree>
    <p:extLst>
      <p:ext uri="{BB962C8B-B14F-4D97-AF65-F5344CB8AC3E}">
        <p14:creationId xmlns:p14="http://schemas.microsoft.com/office/powerpoint/2010/main" val="3764911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E0830424-DA8F-4672-BA81-94016B8F7FE4}"/>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565936" y="1798356"/>
            <a:ext cx="7822488" cy="2138545"/>
          </a:xfrm>
          <a:prstGeom prst="rect">
            <a:avLst/>
          </a:prstGeom>
          <a:solidFill>
            <a:schemeClr val="bg1"/>
          </a:solidFill>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r>
              <a:rPr lang="tr-TR" sz="2400" dirty="0"/>
              <a:t>Hasta/yaralının omuzlarına hafifçe dokunup yüksek sesle </a:t>
            </a:r>
            <a:r>
              <a:rPr lang="tr-TR" sz="2400" b="1" dirty="0"/>
              <a:t>“İyi misiniz?” </a:t>
            </a:r>
            <a:r>
              <a:rPr lang="tr-TR" sz="2400" dirty="0"/>
              <a:t>diye sorarak yanıtı kontrol edin.</a:t>
            </a:r>
          </a:p>
          <a:p>
            <a:pPr marL="0" lvl="0" indent="0" algn="just">
              <a:buNone/>
            </a:pPr>
            <a:endParaRPr lang="tr-TR" sz="2400" dirty="0"/>
          </a:p>
          <a:p>
            <a:pPr lvl="0" algn="just"/>
            <a:r>
              <a:rPr lang="tr-TR" sz="2400" dirty="0"/>
              <a:t>“İyi misiniz?” sorusuna verilen yanıta (tepkiye) göre iki farklı yaklaşım söz konusudur. </a:t>
            </a:r>
          </a:p>
        </p:txBody>
      </p:sp>
      <p:sp>
        <p:nvSpPr>
          <p:cNvPr id="5" name="Başlık 1"/>
          <p:cNvSpPr>
            <a:spLocks noGrp="1"/>
          </p:cNvSpPr>
          <p:nvPr>
            <p:ph type="title"/>
          </p:nvPr>
        </p:nvSpPr>
        <p:spPr>
          <a:xfrm>
            <a:off x="457200" y="274638"/>
            <a:ext cx="7571184" cy="1143000"/>
          </a:xfrm>
          <a:solidFill>
            <a:schemeClr val="accent1">
              <a:lumMod val="20000"/>
              <a:lumOff val="80000"/>
            </a:schemeClr>
          </a:solidFill>
        </p:spPr>
        <p:txBody>
          <a:bodyPr>
            <a:normAutofit fontScale="90000"/>
          </a:bodyPr>
          <a:lstStyle/>
          <a:p>
            <a:pPr lvl="2" algn="l" rtl="0">
              <a:spcBef>
                <a:spcPct val="0"/>
              </a:spcBef>
            </a:pPr>
            <a:r>
              <a:rPr lang="tr-TR" sz="3600" dirty="0">
                <a:latin typeface="+mn-lt"/>
              </a:rPr>
              <a:t>Erişkin TYD</a:t>
            </a:r>
            <a:br>
              <a:rPr lang="tr-TR" sz="3600" dirty="0">
                <a:latin typeface="+mn-lt"/>
              </a:rPr>
            </a:br>
            <a:r>
              <a:rPr lang="tr-TR" sz="2700" i="1" dirty="0">
                <a:latin typeface="+mn-lt"/>
              </a:rPr>
              <a:t>Yanıtın Değerlendirilmesi Ve </a:t>
            </a:r>
            <a:br>
              <a:rPr lang="tr-TR" sz="2700" i="1" dirty="0">
                <a:latin typeface="+mn-lt"/>
              </a:rPr>
            </a:br>
            <a:r>
              <a:rPr lang="tr-TR" sz="2700" i="1" dirty="0">
                <a:latin typeface="+mn-lt"/>
              </a:rPr>
              <a:t>112 Acil Yardım Numarasının Aranması</a:t>
            </a:r>
            <a:endParaRPr lang="tr-TR" sz="4800" i="1" dirty="0">
              <a:latin typeface="+mn-lt"/>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4365104"/>
            <a:ext cx="4854973"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Resim 6">
            <a:extLst>
              <a:ext uri="{FF2B5EF4-FFF2-40B4-BE49-F238E27FC236}">
                <a16:creationId xmlns:a16="http://schemas.microsoft.com/office/drawing/2014/main" id="{D9597D72-306E-4F42-9608-090BB8861F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pic>
        <p:nvPicPr>
          <p:cNvPr id="8" name="Resim 7">
            <a:extLst>
              <a:ext uri="{FF2B5EF4-FFF2-40B4-BE49-F238E27FC236}">
                <a16:creationId xmlns:a16="http://schemas.microsoft.com/office/drawing/2014/main" id="{55CE540C-8DA3-4F43-AAB9-51B2B23273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624" y="3969901"/>
            <a:ext cx="3249252" cy="2436939"/>
          </a:xfrm>
          <a:prstGeom prst="rect">
            <a:avLst/>
          </a:prstGeom>
        </p:spPr>
      </p:pic>
    </p:spTree>
    <p:extLst>
      <p:ext uri="{BB962C8B-B14F-4D97-AF65-F5344CB8AC3E}">
        <p14:creationId xmlns:p14="http://schemas.microsoft.com/office/powerpoint/2010/main" val="3971583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73DDBAEE-42DB-498E-93D1-C0E3F2581005}"/>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565936" y="1628799"/>
            <a:ext cx="4150080" cy="3816424"/>
          </a:xfrm>
          <a:prstGeom prst="rect">
            <a:avLst/>
          </a:prstGeom>
          <a:solidFill>
            <a:schemeClr val="bg1"/>
          </a:solidFill>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r>
              <a:rPr lang="tr-TR" sz="2400" b="1" i="1" dirty="0"/>
              <a:t>Yanıt verir ise:</a:t>
            </a:r>
            <a:endParaRPr lang="tr-TR" sz="2400" dirty="0"/>
          </a:p>
          <a:p>
            <a:pPr lvl="1" algn="just"/>
            <a:r>
              <a:rPr lang="tr-TR" sz="2000" dirty="0"/>
              <a:t>Hasta/yaralı “İyi misiniz?” sorusuna cevap verirse, inlerse veya hareket ederse yanıtlı olarak kabul edin.</a:t>
            </a:r>
          </a:p>
          <a:p>
            <a:pPr lvl="1" algn="just"/>
            <a:r>
              <a:rPr lang="tr-TR" sz="2000" dirty="0"/>
              <a:t>Hasta görümünde olma ya da ağır şekilde yaralanma söz konusu ise yanıt olsa dahi 112 acil yardım numarasını arayarak veya aratarak yardım isteyin.</a:t>
            </a:r>
          </a:p>
        </p:txBody>
      </p:sp>
      <p:sp>
        <p:nvSpPr>
          <p:cNvPr id="5" name="Başlık 1"/>
          <p:cNvSpPr>
            <a:spLocks noGrp="1"/>
          </p:cNvSpPr>
          <p:nvPr>
            <p:ph type="title"/>
          </p:nvPr>
        </p:nvSpPr>
        <p:spPr>
          <a:xfrm>
            <a:off x="457200" y="274638"/>
            <a:ext cx="7571184" cy="1143000"/>
          </a:xfrm>
          <a:solidFill>
            <a:schemeClr val="accent1">
              <a:lumMod val="20000"/>
              <a:lumOff val="80000"/>
            </a:schemeClr>
          </a:solidFill>
        </p:spPr>
        <p:txBody>
          <a:bodyPr>
            <a:normAutofit fontScale="90000"/>
          </a:bodyPr>
          <a:lstStyle/>
          <a:p>
            <a:pPr lvl="2" algn="l" rtl="0">
              <a:spcBef>
                <a:spcPct val="0"/>
              </a:spcBef>
            </a:pPr>
            <a:r>
              <a:rPr lang="tr-TR" sz="3600" dirty="0">
                <a:latin typeface="+mn-lt"/>
              </a:rPr>
              <a:t>Erişkin TYD</a:t>
            </a:r>
            <a:br>
              <a:rPr lang="tr-TR" sz="3600" dirty="0">
                <a:latin typeface="+mn-lt"/>
              </a:rPr>
            </a:br>
            <a:r>
              <a:rPr lang="tr-TR" sz="2700" i="1" dirty="0">
                <a:latin typeface="+mn-lt"/>
              </a:rPr>
              <a:t>Yanıtın Değerlendirilmesi Ve </a:t>
            </a:r>
            <a:br>
              <a:rPr lang="tr-TR" sz="2700" i="1" dirty="0">
                <a:latin typeface="+mn-lt"/>
              </a:rPr>
            </a:br>
            <a:r>
              <a:rPr lang="tr-TR" sz="2700" i="1" dirty="0">
                <a:latin typeface="+mn-lt"/>
              </a:rPr>
              <a:t>112 Acil Yardım Numarasının Aranması</a:t>
            </a:r>
            <a:endParaRPr lang="tr-TR" sz="4800" i="1" dirty="0">
              <a:latin typeface="+mn-lt"/>
            </a:endParaRPr>
          </a:p>
        </p:txBody>
      </p:sp>
      <p:sp>
        <p:nvSpPr>
          <p:cNvPr id="6" name="İçerik Yer Tutucusu 2"/>
          <p:cNvSpPr txBox="1">
            <a:spLocks/>
          </p:cNvSpPr>
          <p:nvPr/>
        </p:nvSpPr>
        <p:spPr>
          <a:xfrm>
            <a:off x="4716016" y="2060848"/>
            <a:ext cx="4032448" cy="2304496"/>
          </a:xfrm>
          <a:prstGeom prst="rect">
            <a:avLst/>
          </a:prstGeom>
          <a:solidFill>
            <a:schemeClr val="bg1"/>
          </a:solidFill>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lgn="just"/>
            <a:r>
              <a:rPr lang="tr-TR" sz="2000" dirty="0"/>
              <a:t>Tek başına iseniz ve telefonunuz varsa; 112 acil yardım numarasını arayın ve varsa hoparlörünü açıp bir yandan telefondaki sağlık görevlisinin yönlendirmelerini dinleyin ve uygulayın.</a:t>
            </a:r>
          </a:p>
        </p:txBody>
      </p:sp>
      <p:pic>
        <p:nvPicPr>
          <p:cNvPr id="8" name="Resim 7">
            <a:extLst>
              <a:ext uri="{FF2B5EF4-FFF2-40B4-BE49-F238E27FC236}">
                <a16:creationId xmlns:a16="http://schemas.microsoft.com/office/drawing/2014/main" id="{C360CFDD-596D-40C5-AFCE-AA26365558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pic>
        <p:nvPicPr>
          <p:cNvPr id="9" name="Resim 8">
            <a:extLst>
              <a:ext uri="{FF2B5EF4-FFF2-40B4-BE49-F238E27FC236}">
                <a16:creationId xmlns:a16="http://schemas.microsoft.com/office/drawing/2014/main" id="{84597F81-5E0C-48E2-917F-118AF55244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351" y="4333654"/>
            <a:ext cx="2964185" cy="2223139"/>
          </a:xfrm>
          <a:prstGeom prst="rect">
            <a:avLst/>
          </a:prstGeom>
        </p:spPr>
      </p:pic>
    </p:spTree>
    <p:extLst>
      <p:ext uri="{BB962C8B-B14F-4D97-AF65-F5344CB8AC3E}">
        <p14:creationId xmlns:p14="http://schemas.microsoft.com/office/powerpoint/2010/main" val="1120015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B310E117-3129-4A91-8222-2A6928971146}"/>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395536" y="2420888"/>
            <a:ext cx="5328592" cy="3024336"/>
          </a:xfrm>
          <a:prstGeom prst="rect">
            <a:avLst/>
          </a:prstGeom>
          <a:solidFill>
            <a:schemeClr val="bg1"/>
          </a:solidFill>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lgn="just"/>
            <a:r>
              <a:rPr lang="tr-TR" sz="2200" dirty="0"/>
              <a:t>Hasta/yaralının yanına diz çökün, sağlık ekibi gelinceye kadar tehlike yaratmadığı müddetçe hasta/yaralıyı bulunduğu pozisyonda bırakın ve düzenli aralıkla kontrol edin.</a:t>
            </a:r>
          </a:p>
          <a:p>
            <a:pPr lvl="1" algn="just"/>
            <a:r>
              <a:rPr lang="tr-TR" sz="2200" dirty="0"/>
              <a:t>Hasta/yaralının boyun ve göğsünü saran giysileri açın.</a:t>
            </a:r>
          </a:p>
        </p:txBody>
      </p:sp>
      <p:sp>
        <p:nvSpPr>
          <p:cNvPr id="5" name="Başlık 1"/>
          <p:cNvSpPr>
            <a:spLocks noGrp="1"/>
          </p:cNvSpPr>
          <p:nvPr>
            <p:ph type="title"/>
          </p:nvPr>
        </p:nvSpPr>
        <p:spPr>
          <a:xfrm>
            <a:off x="457200" y="274638"/>
            <a:ext cx="7571184" cy="1143000"/>
          </a:xfrm>
          <a:solidFill>
            <a:schemeClr val="accent1">
              <a:lumMod val="20000"/>
              <a:lumOff val="80000"/>
            </a:schemeClr>
          </a:solidFill>
        </p:spPr>
        <p:txBody>
          <a:bodyPr>
            <a:normAutofit fontScale="90000"/>
          </a:bodyPr>
          <a:lstStyle/>
          <a:p>
            <a:pPr lvl="2" algn="l" rtl="0">
              <a:spcBef>
                <a:spcPct val="0"/>
              </a:spcBef>
            </a:pPr>
            <a:r>
              <a:rPr lang="tr-TR" sz="3600" dirty="0">
                <a:latin typeface="+mn-lt"/>
              </a:rPr>
              <a:t>Erişkin TYD</a:t>
            </a:r>
            <a:br>
              <a:rPr lang="tr-TR" sz="3600" dirty="0">
                <a:latin typeface="+mn-lt"/>
              </a:rPr>
            </a:br>
            <a:r>
              <a:rPr lang="tr-TR" sz="2700" i="1" dirty="0">
                <a:latin typeface="+mn-lt"/>
              </a:rPr>
              <a:t>Yanıtın Değerlendirilmesi Ve </a:t>
            </a:r>
            <a:br>
              <a:rPr lang="tr-TR" sz="2700" i="1" dirty="0">
                <a:latin typeface="+mn-lt"/>
              </a:rPr>
            </a:br>
            <a:r>
              <a:rPr lang="tr-TR" sz="2700" i="1" dirty="0">
                <a:latin typeface="+mn-lt"/>
              </a:rPr>
              <a:t>112 Acil Yardım Numarasının Aranması</a:t>
            </a:r>
            <a:endParaRPr lang="tr-TR" sz="4800" i="1" dirty="0">
              <a:latin typeface="+mn-lt"/>
            </a:endParaRPr>
          </a:p>
        </p:txBody>
      </p:sp>
      <p:pic>
        <p:nvPicPr>
          <p:cNvPr id="7" name="Resim 6">
            <a:extLst>
              <a:ext uri="{FF2B5EF4-FFF2-40B4-BE49-F238E27FC236}">
                <a16:creationId xmlns:a16="http://schemas.microsoft.com/office/drawing/2014/main" id="{4954DD0E-5075-4362-80B8-93FECF4BA5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pic>
        <p:nvPicPr>
          <p:cNvPr id="8" name="Resim 7">
            <a:extLst>
              <a:ext uri="{FF2B5EF4-FFF2-40B4-BE49-F238E27FC236}">
                <a16:creationId xmlns:a16="http://schemas.microsoft.com/office/drawing/2014/main" id="{1B95FBB3-A0F3-48BA-B27E-8CFC16BFB9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6917" y="2564904"/>
            <a:ext cx="2721547" cy="2041160"/>
          </a:xfrm>
          <a:prstGeom prst="rect">
            <a:avLst/>
          </a:prstGeom>
        </p:spPr>
      </p:pic>
    </p:spTree>
    <p:extLst>
      <p:ext uri="{BB962C8B-B14F-4D97-AF65-F5344CB8AC3E}">
        <p14:creationId xmlns:p14="http://schemas.microsoft.com/office/powerpoint/2010/main" val="2958766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BA7AD0E0-A645-480F-A1CD-E9A4384829DC}"/>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565936" y="1628800"/>
            <a:ext cx="8110520" cy="4608512"/>
          </a:xfrm>
          <a:prstGeom prst="rect">
            <a:avLst/>
          </a:prstGeom>
          <a:solidFill>
            <a:schemeClr val="bg1"/>
          </a:solidFill>
          <a:ln>
            <a:solidFill>
              <a:schemeClr val="bg1"/>
            </a:solidFill>
          </a:ln>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r>
              <a:rPr lang="tr-TR" sz="3400" b="1" i="1" dirty="0"/>
              <a:t>Yanıt (cevap) vermez ise:</a:t>
            </a:r>
            <a:endParaRPr lang="tr-TR" sz="3400" dirty="0"/>
          </a:p>
          <a:p>
            <a:pPr algn="just"/>
            <a:r>
              <a:rPr lang="tr-TR" sz="2900" dirty="0"/>
              <a:t>Hasta/yaralı cevap vermiyorsa, inlemiyorsa veya hareket etmiyorsa yanıtsız olarak kabul edilir. Hasta/yaralı yanıt vermez ise;</a:t>
            </a:r>
          </a:p>
          <a:p>
            <a:pPr lvl="1" algn="just"/>
            <a:r>
              <a:rPr lang="tr-TR" sz="2900" b="1" u="sng" dirty="0"/>
              <a:t>Tek başınıza iseniz:</a:t>
            </a:r>
            <a:endParaRPr lang="tr-TR" sz="2900" dirty="0"/>
          </a:p>
          <a:p>
            <a:pPr lvl="2" algn="just"/>
            <a:r>
              <a:rPr lang="tr-TR" sz="2900" dirty="0"/>
              <a:t>Yüksek ses ile bağırarak çevredekilerden yardım isteyin. Eğer yardıma kimse gelmez ise 112 acil yardım numarasını arayın.</a:t>
            </a:r>
          </a:p>
          <a:p>
            <a:pPr lvl="3" algn="just"/>
            <a:r>
              <a:rPr lang="tr-TR" sz="2900" dirty="0"/>
              <a:t>Telefonunuz varsa 112 acil yardım numarasını arayın ve varsa hoparlörü açıp bir yandan telefondaki sağlık görevlisinin yönlendirmelerini dinleyin ve uygulayın.</a:t>
            </a:r>
          </a:p>
          <a:p>
            <a:pPr lvl="2" algn="just"/>
            <a:r>
              <a:rPr lang="tr-TR" sz="2900" dirty="0"/>
              <a:t>Yardım çağırma ve müdahaleye başlama basamaklarını eşzamanlı olarak yürütün.</a:t>
            </a:r>
          </a:p>
          <a:p>
            <a:pPr lvl="2" algn="just"/>
            <a:r>
              <a:rPr lang="tr-TR" sz="2900" dirty="0"/>
              <a:t>Yardım çağrınıza karşılık veren birisi olursa 112 acil yardım numarasını aramasını ve OED cihazını getirmesini isteyin.</a:t>
            </a:r>
          </a:p>
        </p:txBody>
      </p:sp>
      <p:sp>
        <p:nvSpPr>
          <p:cNvPr id="5" name="Başlık 1"/>
          <p:cNvSpPr>
            <a:spLocks noGrp="1"/>
          </p:cNvSpPr>
          <p:nvPr>
            <p:ph type="title"/>
          </p:nvPr>
        </p:nvSpPr>
        <p:spPr>
          <a:xfrm>
            <a:off x="457200" y="274638"/>
            <a:ext cx="7571184" cy="1143000"/>
          </a:xfrm>
          <a:solidFill>
            <a:schemeClr val="accent1">
              <a:lumMod val="20000"/>
              <a:lumOff val="80000"/>
            </a:schemeClr>
          </a:solidFill>
        </p:spPr>
        <p:txBody>
          <a:bodyPr>
            <a:normAutofit fontScale="90000"/>
          </a:bodyPr>
          <a:lstStyle/>
          <a:p>
            <a:pPr lvl="2" algn="l" rtl="0">
              <a:spcBef>
                <a:spcPct val="0"/>
              </a:spcBef>
            </a:pPr>
            <a:r>
              <a:rPr lang="tr-TR" sz="3600" dirty="0">
                <a:latin typeface="+mn-lt"/>
              </a:rPr>
              <a:t>Erişkin TYD</a:t>
            </a:r>
            <a:br>
              <a:rPr lang="tr-TR" sz="3600" dirty="0">
                <a:latin typeface="+mn-lt"/>
              </a:rPr>
            </a:br>
            <a:r>
              <a:rPr lang="tr-TR" sz="2700" i="1" dirty="0">
                <a:latin typeface="+mn-lt"/>
              </a:rPr>
              <a:t>Yanıtın Değerlendirilmesi Ve </a:t>
            </a:r>
            <a:br>
              <a:rPr lang="tr-TR" sz="2700" i="1" dirty="0">
                <a:latin typeface="+mn-lt"/>
              </a:rPr>
            </a:br>
            <a:r>
              <a:rPr lang="tr-TR" sz="2700" i="1" dirty="0">
                <a:latin typeface="+mn-lt"/>
              </a:rPr>
              <a:t>112 Acil Yardım Numarasının Aranması</a:t>
            </a:r>
            <a:endParaRPr lang="tr-TR" sz="4800" i="1" dirty="0">
              <a:latin typeface="+mn-lt"/>
            </a:endParaRPr>
          </a:p>
        </p:txBody>
      </p:sp>
      <p:pic>
        <p:nvPicPr>
          <p:cNvPr id="7" name="Resim 6">
            <a:extLst>
              <a:ext uri="{FF2B5EF4-FFF2-40B4-BE49-F238E27FC236}">
                <a16:creationId xmlns:a16="http://schemas.microsoft.com/office/drawing/2014/main" id="{EDF8E685-D0A0-4125-9F85-E8EEE7370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spTree>
    <p:extLst>
      <p:ext uri="{BB962C8B-B14F-4D97-AF65-F5344CB8AC3E}">
        <p14:creationId xmlns:p14="http://schemas.microsoft.com/office/powerpoint/2010/main" val="2444371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EAE9EC48-883B-44FF-A8EE-8BCCA871BF08}"/>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575359" y="2204864"/>
            <a:ext cx="7848872" cy="2088232"/>
          </a:xfrm>
          <a:prstGeom prst="rect">
            <a:avLst/>
          </a:prstGeom>
          <a:solidFill>
            <a:schemeClr val="bg1"/>
          </a:solidFill>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r>
              <a:rPr lang="tr-TR" sz="2400" b="1" i="1" dirty="0"/>
              <a:t>Yanıt (cevap) vermez ise:</a:t>
            </a:r>
            <a:endParaRPr lang="tr-TR" sz="2400" dirty="0"/>
          </a:p>
          <a:p>
            <a:pPr lvl="1" algn="just"/>
            <a:r>
              <a:rPr lang="tr-TR" sz="2000" b="1" u="sng" dirty="0"/>
              <a:t>İki veya daha fazla kişi varsa</a:t>
            </a:r>
            <a:r>
              <a:rPr lang="tr-TR" sz="2000" b="1" dirty="0"/>
              <a:t>:</a:t>
            </a:r>
            <a:endParaRPr lang="tr-TR" sz="2000" dirty="0"/>
          </a:p>
          <a:p>
            <a:pPr lvl="2" algn="just"/>
            <a:r>
              <a:rPr lang="tr-TR" sz="2000" dirty="0"/>
              <a:t>İlk yardımcılardan biri hasta/yaralıya yardım ederken, ikincisinin 112 acil yardım numarasını aramasını ve OED cihazını getirmesini sağlayın.</a:t>
            </a:r>
          </a:p>
        </p:txBody>
      </p:sp>
      <p:sp>
        <p:nvSpPr>
          <p:cNvPr id="5" name="Başlık 1"/>
          <p:cNvSpPr>
            <a:spLocks noGrp="1"/>
          </p:cNvSpPr>
          <p:nvPr>
            <p:ph type="title"/>
          </p:nvPr>
        </p:nvSpPr>
        <p:spPr>
          <a:xfrm>
            <a:off x="457200" y="274638"/>
            <a:ext cx="7571184" cy="1143000"/>
          </a:xfrm>
          <a:solidFill>
            <a:schemeClr val="accent1">
              <a:lumMod val="20000"/>
              <a:lumOff val="80000"/>
            </a:schemeClr>
          </a:solidFill>
        </p:spPr>
        <p:txBody>
          <a:bodyPr>
            <a:normAutofit fontScale="90000"/>
          </a:bodyPr>
          <a:lstStyle/>
          <a:p>
            <a:pPr lvl="2" algn="l" rtl="0">
              <a:spcBef>
                <a:spcPct val="0"/>
              </a:spcBef>
            </a:pPr>
            <a:r>
              <a:rPr lang="tr-TR" sz="3600" dirty="0">
                <a:latin typeface="+mn-lt"/>
              </a:rPr>
              <a:t>Erişkin TYD</a:t>
            </a:r>
            <a:br>
              <a:rPr lang="tr-TR" sz="3600" dirty="0">
                <a:latin typeface="+mn-lt"/>
              </a:rPr>
            </a:br>
            <a:r>
              <a:rPr lang="tr-TR" sz="2700" i="1" dirty="0">
                <a:latin typeface="+mn-lt"/>
              </a:rPr>
              <a:t>Yanıtın Değerlendirilmesi Ve</a:t>
            </a:r>
            <a:br>
              <a:rPr lang="tr-TR" sz="2700" i="1" dirty="0">
                <a:latin typeface="+mn-lt"/>
              </a:rPr>
            </a:br>
            <a:r>
              <a:rPr lang="tr-TR" sz="2700" i="1" dirty="0">
                <a:latin typeface="+mn-lt"/>
              </a:rPr>
              <a:t>112 Acil Yardım Numarasının Aranması</a:t>
            </a:r>
            <a:endParaRPr lang="tr-TR" sz="4800" i="1" dirty="0">
              <a:latin typeface="+mn-lt"/>
            </a:endParaRPr>
          </a:p>
        </p:txBody>
      </p:sp>
      <p:pic>
        <p:nvPicPr>
          <p:cNvPr id="7" name="Resim 6">
            <a:extLst>
              <a:ext uri="{FF2B5EF4-FFF2-40B4-BE49-F238E27FC236}">
                <a16:creationId xmlns:a16="http://schemas.microsoft.com/office/drawing/2014/main" id="{81454846-9174-4DEB-84DF-F635992A23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spTree>
    <p:extLst>
      <p:ext uri="{BB962C8B-B14F-4D97-AF65-F5344CB8AC3E}">
        <p14:creationId xmlns:p14="http://schemas.microsoft.com/office/powerpoint/2010/main" val="3577010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54E1AAA1-97C3-4C1A-B0C2-FA51C4EAA4A9}"/>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611560" y="2132856"/>
            <a:ext cx="4752528" cy="2088232"/>
          </a:xfrm>
          <a:prstGeom prst="rect">
            <a:avLst/>
          </a:prstGeom>
          <a:solidFill>
            <a:schemeClr val="bg1"/>
          </a:solidFill>
          <a:ln>
            <a:solidFill>
              <a:schemeClr val="bg1"/>
            </a:solidFill>
          </a:ln>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r>
              <a:rPr lang="tr-TR" sz="2400" dirty="0"/>
              <a:t>Solunum kontrolü için 10 saniye süreyi aşmayacak şekilde hasta/yaralının nefes alıp almadığını ve göğüs kafesinin hareket edip etmediğini kontrol edin. (5-10 saniye)</a:t>
            </a:r>
          </a:p>
        </p:txBody>
      </p:sp>
      <p:sp>
        <p:nvSpPr>
          <p:cNvPr id="5" name="Başlık 1"/>
          <p:cNvSpPr>
            <a:spLocks noGrp="1"/>
          </p:cNvSpPr>
          <p:nvPr>
            <p:ph type="title"/>
          </p:nvPr>
        </p:nvSpPr>
        <p:spPr>
          <a:xfrm>
            <a:off x="457200" y="274638"/>
            <a:ext cx="7571184" cy="1143000"/>
          </a:xfrm>
          <a:solidFill>
            <a:schemeClr val="accent1">
              <a:lumMod val="20000"/>
              <a:lumOff val="80000"/>
            </a:schemeClr>
          </a:solidFill>
        </p:spPr>
        <p:txBody>
          <a:bodyPr>
            <a:normAutofit/>
          </a:bodyPr>
          <a:lstStyle/>
          <a:p>
            <a:pPr lvl="2" algn="l" rtl="0">
              <a:spcBef>
                <a:spcPct val="0"/>
              </a:spcBef>
            </a:pPr>
            <a:r>
              <a:rPr lang="tr-TR" sz="3200" dirty="0">
                <a:latin typeface="+mn-lt"/>
              </a:rPr>
              <a:t>Erişkin TYD</a:t>
            </a:r>
            <a:br>
              <a:rPr lang="tr-TR" sz="3600" dirty="0">
                <a:latin typeface="+mn-lt"/>
              </a:rPr>
            </a:br>
            <a:r>
              <a:rPr lang="tr-TR" sz="2400" i="1" dirty="0">
                <a:latin typeface="+mn-lt"/>
              </a:rPr>
              <a:t>Solunumun Değerlendirilmesi</a:t>
            </a:r>
            <a:endParaRPr lang="tr-TR" sz="4800" i="1" dirty="0">
              <a:latin typeface="+mn-lt"/>
            </a:endParaRPr>
          </a:p>
        </p:txBody>
      </p:sp>
      <p:sp>
        <p:nvSpPr>
          <p:cNvPr id="8" name="İçerik Yer Tutucusu 2"/>
          <p:cNvSpPr txBox="1">
            <a:spLocks/>
          </p:cNvSpPr>
          <p:nvPr/>
        </p:nvSpPr>
        <p:spPr>
          <a:xfrm>
            <a:off x="611560" y="4581128"/>
            <a:ext cx="7636212" cy="1296144"/>
          </a:xfrm>
          <a:prstGeom prst="rect">
            <a:avLst/>
          </a:prstGeom>
          <a:solidFill>
            <a:schemeClr val="bg1"/>
          </a:solidFill>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r>
              <a:rPr lang="tr-TR" sz="2400" dirty="0"/>
              <a:t>Zorlu ve sık olmayan iç çekme tarzındaki nefes alıp verme çabası normal nefes alıp verme ile karıştırmayın.</a:t>
            </a:r>
          </a:p>
        </p:txBody>
      </p:sp>
      <p:pic>
        <p:nvPicPr>
          <p:cNvPr id="7" name="Resim 6">
            <a:extLst>
              <a:ext uri="{FF2B5EF4-FFF2-40B4-BE49-F238E27FC236}">
                <a16:creationId xmlns:a16="http://schemas.microsoft.com/office/drawing/2014/main" id="{8ACB1D52-E949-456D-83EC-3F41088EFF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pic>
        <p:nvPicPr>
          <p:cNvPr id="9" name="Resim 8">
            <a:extLst>
              <a:ext uri="{FF2B5EF4-FFF2-40B4-BE49-F238E27FC236}">
                <a16:creationId xmlns:a16="http://schemas.microsoft.com/office/drawing/2014/main" id="{AB7A4C89-7B91-4AD5-B389-03D7AFBBD9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8104" y="2132856"/>
            <a:ext cx="3122920" cy="2342190"/>
          </a:xfrm>
          <a:prstGeom prst="rect">
            <a:avLst/>
          </a:prstGeom>
        </p:spPr>
      </p:pic>
    </p:spTree>
    <p:extLst>
      <p:ext uri="{BB962C8B-B14F-4D97-AF65-F5344CB8AC3E}">
        <p14:creationId xmlns:p14="http://schemas.microsoft.com/office/powerpoint/2010/main" val="3661934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C45717B7-031F-4719-B5C9-49195D742DA8}"/>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586648" y="1700808"/>
            <a:ext cx="4489408" cy="4536504"/>
          </a:xfrm>
          <a:prstGeom prst="rect">
            <a:avLst/>
          </a:prstGeom>
          <a:solidFill>
            <a:schemeClr val="bg1"/>
          </a:solidFill>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tr-TR" sz="2400" b="1" dirty="0"/>
              <a:t>Solunumu varsa:</a:t>
            </a:r>
          </a:p>
          <a:p>
            <a:pPr lvl="1" algn="just"/>
            <a:r>
              <a:rPr lang="tr-TR" sz="2400" dirty="0"/>
              <a:t>Hasta/yaralıyı kurtarma (iyileşme, derlenme) pozisyonuna getirin.</a:t>
            </a:r>
          </a:p>
          <a:p>
            <a:pPr lvl="1" algn="just"/>
            <a:r>
              <a:rPr lang="tr-TR" sz="2400" dirty="0"/>
              <a:t>112 acil yardım numarası daha önce aranmadıysa arayın ya da aratın.</a:t>
            </a:r>
          </a:p>
          <a:p>
            <a:pPr marL="457200" lvl="1" indent="0" algn="just">
              <a:buNone/>
            </a:pPr>
            <a:endParaRPr lang="tr-TR" sz="2400" dirty="0"/>
          </a:p>
          <a:p>
            <a:pPr algn="just"/>
            <a:r>
              <a:rPr lang="tr-TR" sz="2400" b="1" dirty="0"/>
              <a:t>Solunum yoksa:</a:t>
            </a:r>
            <a:endParaRPr lang="tr-TR" sz="2400" dirty="0"/>
          </a:p>
          <a:p>
            <a:pPr lvl="1" algn="just"/>
            <a:r>
              <a:rPr lang="tr-TR" sz="2400" dirty="0"/>
              <a:t>Kalp masajına başlayın.</a:t>
            </a:r>
          </a:p>
        </p:txBody>
      </p:sp>
      <p:sp>
        <p:nvSpPr>
          <p:cNvPr id="6" name="Başlık 1"/>
          <p:cNvSpPr>
            <a:spLocks noGrp="1"/>
          </p:cNvSpPr>
          <p:nvPr>
            <p:ph type="title"/>
          </p:nvPr>
        </p:nvSpPr>
        <p:spPr>
          <a:xfrm>
            <a:off x="457200" y="274638"/>
            <a:ext cx="7571184" cy="1143000"/>
          </a:xfrm>
          <a:solidFill>
            <a:schemeClr val="accent1">
              <a:lumMod val="20000"/>
              <a:lumOff val="80000"/>
            </a:schemeClr>
          </a:solidFill>
        </p:spPr>
        <p:txBody>
          <a:bodyPr>
            <a:normAutofit/>
          </a:bodyPr>
          <a:lstStyle/>
          <a:p>
            <a:pPr lvl="2" algn="l" rtl="0">
              <a:spcBef>
                <a:spcPct val="0"/>
              </a:spcBef>
            </a:pPr>
            <a:r>
              <a:rPr lang="tr-TR" sz="3200" dirty="0">
                <a:latin typeface="+mn-lt"/>
              </a:rPr>
              <a:t>Erişkin TYD</a:t>
            </a:r>
            <a:br>
              <a:rPr lang="tr-TR" sz="3600" dirty="0">
                <a:latin typeface="+mn-lt"/>
              </a:rPr>
            </a:br>
            <a:r>
              <a:rPr lang="tr-TR" sz="2400" i="1" dirty="0">
                <a:latin typeface="+mn-lt"/>
              </a:rPr>
              <a:t>Solunumun Değerlendirilmesi</a:t>
            </a:r>
            <a:endParaRPr lang="tr-TR" sz="4800" i="1" dirty="0">
              <a:latin typeface="+mn-lt"/>
            </a:endParaRPr>
          </a:p>
        </p:txBody>
      </p:sp>
      <p:pic>
        <p:nvPicPr>
          <p:cNvPr id="8" name="Resim 7">
            <a:extLst>
              <a:ext uri="{FF2B5EF4-FFF2-40B4-BE49-F238E27FC236}">
                <a16:creationId xmlns:a16="http://schemas.microsoft.com/office/drawing/2014/main" id="{D9A0DBE1-316A-4C8D-8F32-D2B47D69D7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pic>
        <p:nvPicPr>
          <p:cNvPr id="9" name="Resim 8">
            <a:extLst>
              <a:ext uri="{FF2B5EF4-FFF2-40B4-BE49-F238E27FC236}">
                <a16:creationId xmlns:a16="http://schemas.microsoft.com/office/drawing/2014/main" id="{DD28289A-3B66-4052-A066-917A734384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4128" y="1784770"/>
            <a:ext cx="2757472" cy="2068104"/>
          </a:xfrm>
          <a:prstGeom prst="rect">
            <a:avLst/>
          </a:prstGeom>
        </p:spPr>
      </p:pic>
      <p:pic>
        <p:nvPicPr>
          <p:cNvPr id="10" name="Resim 9">
            <a:extLst>
              <a:ext uri="{FF2B5EF4-FFF2-40B4-BE49-F238E27FC236}">
                <a16:creationId xmlns:a16="http://schemas.microsoft.com/office/drawing/2014/main" id="{57F77327-B249-4140-B306-6733D3F275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4128" y="4353197"/>
            <a:ext cx="2757472" cy="2068104"/>
          </a:xfrm>
          <a:prstGeom prst="rect">
            <a:avLst/>
          </a:prstGeom>
        </p:spPr>
      </p:pic>
    </p:spTree>
    <p:extLst>
      <p:ext uri="{BB962C8B-B14F-4D97-AF65-F5344CB8AC3E}">
        <p14:creationId xmlns:p14="http://schemas.microsoft.com/office/powerpoint/2010/main" val="2719904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8BE8D34E-2B12-4EE9-BF9A-2229023F2BC2}"/>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565936" y="1988840"/>
            <a:ext cx="7894496" cy="3744416"/>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tr-TR" sz="2400" dirty="0"/>
              <a:t>Temel Yaşam Desteğinde uygulanacak masajın etkin olması istenmektedir.</a:t>
            </a:r>
          </a:p>
          <a:p>
            <a:pPr algn="just"/>
            <a:r>
              <a:rPr lang="tr-TR" sz="2400" dirty="0"/>
              <a:t>Bu yüzden </a:t>
            </a:r>
            <a:r>
              <a:rPr lang="tr-TR" sz="2400" b="1" dirty="0"/>
              <a:t>iki</a:t>
            </a:r>
            <a:r>
              <a:rPr lang="en-US" sz="2400" b="1" dirty="0"/>
              <a:t> </a:t>
            </a:r>
            <a:r>
              <a:rPr lang="en-US" sz="2400" b="1" dirty="0" err="1"/>
              <a:t>ve</a:t>
            </a:r>
            <a:r>
              <a:rPr lang="en-US" sz="2400" b="1" dirty="0"/>
              <a:t> </a:t>
            </a:r>
            <a:r>
              <a:rPr lang="en-US" sz="2400" b="1" dirty="0" err="1"/>
              <a:t>üzeri</a:t>
            </a:r>
            <a:r>
              <a:rPr lang="en-US" sz="2400" b="1" dirty="0"/>
              <a:t> ilk </a:t>
            </a:r>
            <a:r>
              <a:rPr lang="en-US" sz="2400" b="1" dirty="0" err="1"/>
              <a:t>yardımcı</a:t>
            </a:r>
            <a:r>
              <a:rPr lang="en-US" sz="2400" b="1" dirty="0"/>
              <a:t> </a:t>
            </a:r>
            <a:r>
              <a:rPr lang="en-US" sz="2400" b="1" dirty="0" err="1"/>
              <a:t>varlığında</a:t>
            </a:r>
            <a:r>
              <a:rPr lang="en-US" sz="2400" dirty="0"/>
              <a:t>, </a:t>
            </a:r>
            <a:r>
              <a:rPr lang="en-US" sz="2400" dirty="0" err="1"/>
              <a:t>basıların</a:t>
            </a:r>
            <a:r>
              <a:rPr lang="en-US" sz="2400" dirty="0"/>
              <a:t> </a:t>
            </a:r>
            <a:r>
              <a:rPr lang="en-US" sz="2400" dirty="0" err="1"/>
              <a:t>kalitesindeki</a:t>
            </a:r>
            <a:r>
              <a:rPr lang="en-US" sz="2400" dirty="0"/>
              <a:t> </a:t>
            </a:r>
            <a:r>
              <a:rPr lang="en-US" sz="2400" dirty="0" err="1"/>
              <a:t>düşmeyi</a:t>
            </a:r>
            <a:r>
              <a:rPr lang="en-US" sz="2400" dirty="0"/>
              <a:t> </a:t>
            </a:r>
            <a:r>
              <a:rPr lang="en-US" sz="2400" dirty="0" err="1"/>
              <a:t>engellemek</a:t>
            </a:r>
            <a:r>
              <a:rPr lang="tr-TR" sz="2400" dirty="0"/>
              <a:t> için</a:t>
            </a:r>
            <a:r>
              <a:rPr lang="en-US" sz="2400" dirty="0"/>
              <a:t> </a:t>
            </a:r>
            <a:r>
              <a:rPr lang="en-US" sz="2400" dirty="0" err="1"/>
              <a:t>göğüs</a:t>
            </a:r>
            <a:r>
              <a:rPr lang="en-US" sz="2400" dirty="0"/>
              <a:t> </a:t>
            </a:r>
            <a:r>
              <a:rPr lang="en-US" sz="2400" dirty="0" err="1"/>
              <a:t>basısı</a:t>
            </a:r>
            <a:r>
              <a:rPr lang="en-US" sz="2400" dirty="0"/>
              <a:t> </a:t>
            </a:r>
            <a:r>
              <a:rPr lang="en-US" sz="2400" dirty="0" err="1"/>
              <a:t>yapan</a:t>
            </a:r>
            <a:r>
              <a:rPr lang="en-US" sz="2400" dirty="0"/>
              <a:t> ilk </a:t>
            </a:r>
            <a:r>
              <a:rPr lang="en-US" sz="2400" dirty="0" err="1"/>
              <a:t>yardımcının</a:t>
            </a:r>
            <a:r>
              <a:rPr lang="en-US" sz="2400" dirty="0"/>
              <a:t> </a:t>
            </a:r>
            <a:r>
              <a:rPr lang="en-US" sz="2400" dirty="0" err="1"/>
              <a:t>iki</a:t>
            </a:r>
            <a:r>
              <a:rPr lang="en-US" sz="2400" dirty="0"/>
              <a:t> </a:t>
            </a:r>
            <a:r>
              <a:rPr lang="en-US" sz="2400" dirty="0" err="1"/>
              <a:t>dakikada</a:t>
            </a:r>
            <a:r>
              <a:rPr lang="en-US" sz="2400" dirty="0"/>
              <a:t> </a:t>
            </a:r>
            <a:r>
              <a:rPr lang="en-US" sz="2400" dirty="0" err="1"/>
              <a:t>bir</a:t>
            </a:r>
            <a:r>
              <a:rPr lang="en-US" sz="2400" dirty="0"/>
              <a:t> (</a:t>
            </a:r>
            <a:r>
              <a:rPr lang="en-US" sz="2400" dirty="0" err="1"/>
              <a:t>veya</a:t>
            </a:r>
            <a:r>
              <a:rPr lang="en-US" sz="2400" dirty="0"/>
              <a:t> </a:t>
            </a:r>
            <a:r>
              <a:rPr lang="en-US" sz="2400" dirty="0" err="1"/>
              <a:t>kalp</a:t>
            </a:r>
            <a:r>
              <a:rPr lang="en-US" sz="2400" dirty="0"/>
              <a:t> </a:t>
            </a:r>
            <a:r>
              <a:rPr lang="en-US" sz="2400" dirty="0" err="1"/>
              <a:t>masajı</a:t>
            </a:r>
            <a:r>
              <a:rPr lang="en-US" sz="2400" dirty="0"/>
              <a:t> </a:t>
            </a:r>
            <a:r>
              <a:rPr lang="en-US" sz="2400" dirty="0" err="1"/>
              <a:t>suni</a:t>
            </a:r>
            <a:r>
              <a:rPr lang="en-US" sz="2400" dirty="0"/>
              <a:t> </a:t>
            </a:r>
            <a:r>
              <a:rPr lang="en-US" sz="2400" dirty="0" err="1"/>
              <a:t>solunum</a:t>
            </a:r>
            <a:r>
              <a:rPr lang="en-US" sz="2400" dirty="0"/>
              <a:t> </a:t>
            </a:r>
            <a:r>
              <a:rPr lang="en-US" sz="2400" dirty="0" err="1"/>
              <a:t>oranı</a:t>
            </a:r>
            <a:r>
              <a:rPr lang="en-US" sz="2400" dirty="0"/>
              <a:t> 30:2 </a:t>
            </a:r>
            <a:r>
              <a:rPr lang="en-US" sz="2400" dirty="0" err="1"/>
              <a:t>olacak</a:t>
            </a:r>
            <a:r>
              <a:rPr lang="en-US" sz="2400" dirty="0"/>
              <a:t> </a:t>
            </a:r>
            <a:r>
              <a:rPr lang="en-US" sz="2400" dirty="0" err="1"/>
              <a:t>şekilde</a:t>
            </a:r>
            <a:r>
              <a:rPr lang="en-US" sz="2400" dirty="0"/>
              <a:t> her 5 </a:t>
            </a:r>
            <a:r>
              <a:rPr lang="en-US" sz="2400" dirty="0" err="1"/>
              <a:t>döngü</a:t>
            </a:r>
            <a:r>
              <a:rPr lang="en-US" sz="2400" dirty="0"/>
              <a:t> </a:t>
            </a:r>
            <a:r>
              <a:rPr lang="en-US" sz="2400" dirty="0" err="1"/>
              <a:t>sonunda</a:t>
            </a:r>
            <a:r>
              <a:rPr lang="en-US" sz="2400" dirty="0"/>
              <a:t>) </a:t>
            </a:r>
            <a:r>
              <a:rPr lang="en-US" sz="2400" dirty="0" err="1"/>
              <a:t>değiştirilmesi</a:t>
            </a:r>
            <a:r>
              <a:rPr lang="en-US" sz="2400" dirty="0"/>
              <a:t> </a:t>
            </a:r>
            <a:r>
              <a:rPr lang="en-US" sz="2400" dirty="0" err="1"/>
              <a:t>önerilmektedir</a:t>
            </a:r>
            <a:r>
              <a:rPr lang="en-US" sz="2400" dirty="0"/>
              <a:t>.</a:t>
            </a:r>
            <a:endParaRPr lang="tr-TR" sz="2400" dirty="0"/>
          </a:p>
          <a:p>
            <a:pPr algn="just"/>
            <a:r>
              <a:rPr lang="tr-TR" sz="2400" dirty="0"/>
              <a:t>Kalp masajı </a:t>
            </a:r>
            <a:r>
              <a:rPr lang="tr-TR" sz="2400" b="1" dirty="0"/>
              <a:t>HIZLI BASTIR, GÜÇLÜ BASTIR </a:t>
            </a:r>
            <a:r>
              <a:rPr lang="tr-TR" sz="2400" dirty="0"/>
              <a:t>prensibine göre yapılmalıdır.</a:t>
            </a:r>
          </a:p>
        </p:txBody>
      </p:sp>
      <p:sp>
        <p:nvSpPr>
          <p:cNvPr id="5" name="Başlık 1"/>
          <p:cNvSpPr>
            <a:spLocks noGrp="1"/>
          </p:cNvSpPr>
          <p:nvPr>
            <p:ph type="title"/>
          </p:nvPr>
        </p:nvSpPr>
        <p:spPr>
          <a:xfrm>
            <a:off x="457200" y="274638"/>
            <a:ext cx="7571184" cy="1143000"/>
          </a:xfrm>
          <a:solidFill>
            <a:schemeClr val="accent1">
              <a:lumMod val="20000"/>
              <a:lumOff val="80000"/>
            </a:schemeClr>
          </a:solidFill>
        </p:spPr>
        <p:txBody>
          <a:bodyPr>
            <a:normAutofit/>
          </a:bodyPr>
          <a:lstStyle/>
          <a:p>
            <a:pPr lvl="2"/>
            <a:r>
              <a:rPr lang="tr-TR" sz="3200" dirty="0">
                <a:latin typeface="+mn-lt"/>
              </a:rPr>
              <a:t>Erişkin TYD</a:t>
            </a:r>
            <a:br>
              <a:rPr lang="tr-TR" sz="3600" dirty="0">
                <a:latin typeface="+mn-lt"/>
              </a:rPr>
            </a:br>
            <a:r>
              <a:rPr lang="tr-TR" sz="2400" i="1" dirty="0">
                <a:latin typeface="+mn-lt"/>
              </a:rPr>
              <a:t>Kalp Masajının Uygulanışı</a:t>
            </a:r>
          </a:p>
        </p:txBody>
      </p:sp>
      <p:pic>
        <p:nvPicPr>
          <p:cNvPr id="7" name="Resim 6">
            <a:extLst>
              <a:ext uri="{FF2B5EF4-FFF2-40B4-BE49-F238E27FC236}">
                <a16:creationId xmlns:a16="http://schemas.microsoft.com/office/drawing/2014/main" id="{9461AACA-EF3D-404B-B9EC-2BB6D82D09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spTree>
    <p:extLst>
      <p:ext uri="{BB962C8B-B14F-4D97-AF65-F5344CB8AC3E}">
        <p14:creationId xmlns:p14="http://schemas.microsoft.com/office/powerpoint/2010/main" val="62193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A86FB621-6160-438F-AD19-22987CB82603}"/>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594672" y="1645115"/>
            <a:ext cx="7296239" cy="3486077"/>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r>
              <a:rPr lang="tr-TR" sz="2400" b="1" i="1" dirty="0"/>
              <a:t>Kalp masaj yerinin tespiti:</a:t>
            </a:r>
            <a:endParaRPr lang="tr-TR" sz="2400" dirty="0"/>
          </a:p>
          <a:p>
            <a:pPr lvl="1" algn="just"/>
            <a:r>
              <a:rPr lang="tr-TR" sz="2400" dirty="0"/>
              <a:t>Her iki elin işaret parmakları ile iman tahtasının alt ve üst ucunu tespit edin ve başparmaklarınız ile de iman tahtasını iki eşit parçaya bölün.</a:t>
            </a:r>
          </a:p>
        </p:txBody>
      </p:sp>
      <p:sp>
        <p:nvSpPr>
          <p:cNvPr id="5" name="Başlık 1"/>
          <p:cNvSpPr>
            <a:spLocks noGrp="1"/>
          </p:cNvSpPr>
          <p:nvPr>
            <p:ph type="title"/>
          </p:nvPr>
        </p:nvSpPr>
        <p:spPr>
          <a:xfrm>
            <a:off x="457200" y="274638"/>
            <a:ext cx="7571184" cy="1143000"/>
          </a:xfrm>
          <a:solidFill>
            <a:schemeClr val="accent1">
              <a:lumMod val="20000"/>
              <a:lumOff val="80000"/>
            </a:schemeClr>
          </a:solidFill>
        </p:spPr>
        <p:txBody>
          <a:bodyPr>
            <a:normAutofit/>
          </a:bodyPr>
          <a:lstStyle/>
          <a:p>
            <a:pPr lvl="2"/>
            <a:r>
              <a:rPr lang="tr-TR" sz="3200" dirty="0">
                <a:latin typeface="+mn-lt"/>
              </a:rPr>
              <a:t>Erişkin TYD</a:t>
            </a:r>
            <a:br>
              <a:rPr lang="tr-TR" sz="3600" dirty="0">
                <a:latin typeface="+mn-lt"/>
              </a:rPr>
            </a:br>
            <a:r>
              <a:rPr lang="tr-TR" sz="2400" i="1" dirty="0">
                <a:latin typeface="+mn-lt"/>
              </a:rPr>
              <a:t>Kalp Masajının Uygulanışı</a:t>
            </a:r>
          </a:p>
        </p:txBody>
      </p:sp>
      <p:pic>
        <p:nvPicPr>
          <p:cNvPr id="8" name="Resim 7">
            <a:extLst>
              <a:ext uri="{FF2B5EF4-FFF2-40B4-BE49-F238E27FC236}">
                <a16:creationId xmlns:a16="http://schemas.microsoft.com/office/drawing/2014/main" id="{D534BD20-8560-4CC7-8464-54B7BDCB1C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pic>
        <p:nvPicPr>
          <p:cNvPr id="9" name="Resim 8">
            <a:extLst>
              <a:ext uri="{FF2B5EF4-FFF2-40B4-BE49-F238E27FC236}">
                <a16:creationId xmlns:a16="http://schemas.microsoft.com/office/drawing/2014/main" id="{560038DE-9CD2-47A5-895D-B0AC94FA49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9904" y="3951522"/>
            <a:ext cx="2658497" cy="1993873"/>
          </a:xfrm>
          <a:prstGeom prst="rect">
            <a:avLst/>
          </a:prstGeom>
        </p:spPr>
      </p:pic>
      <p:pic>
        <p:nvPicPr>
          <p:cNvPr id="12" name="Resim 11">
            <a:extLst>
              <a:ext uri="{FF2B5EF4-FFF2-40B4-BE49-F238E27FC236}">
                <a16:creationId xmlns:a16="http://schemas.microsoft.com/office/drawing/2014/main" id="{ACDC4202-74CC-4127-BFE0-886F37DACF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3089" y="3952946"/>
            <a:ext cx="2658498" cy="1993873"/>
          </a:xfrm>
          <a:prstGeom prst="rect">
            <a:avLst/>
          </a:prstGeom>
        </p:spPr>
      </p:pic>
    </p:spTree>
    <p:extLst>
      <p:ext uri="{BB962C8B-B14F-4D97-AF65-F5344CB8AC3E}">
        <p14:creationId xmlns:p14="http://schemas.microsoft.com/office/powerpoint/2010/main" val="2065472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A86FB621-6160-438F-AD19-22987CB82603}"/>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457200" y="1549872"/>
            <a:ext cx="8219256" cy="3486077"/>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r>
              <a:rPr lang="tr-TR" sz="2400" b="1" i="1" dirty="0"/>
              <a:t>Kalp masaj yerinin tespiti:</a:t>
            </a:r>
            <a:endParaRPr lang="tr-TR" sz="2400" dirty="0"/>
          </a:p>
          <a:p>
            <a:pPr lvl="1" algn="just"/>
            <a:r>
              <a:rPr lang="tr-TR" sz="2400" dirty="0"/>
              <a:t>Altta kalacak olan </a:t>
            </a:r>
            <a:r>
              <a:rPr lang="tr-TR" sz="2400" u="sng" dirty="0"/>
              <a:t>elinizin topuğunu</a:t>
            </a:r>
            <a:r>
              <a:rPr lang="tr-TR" sz="2400" dirty="0"/>
              <a:t> (el görseline bakınız) iman tahtasının ½ alt yarısına iman tahtasının alt ucundaki çıkıntıdan uzak duracak şekilde yerleştirin.</a:t>
            </a:r>
          </a:p>
          <a:p>
            <a:pPr lvl="1" algn="just"/>
            <a:r>
              <a:rPr lang="tr-TR" sz="2400" dirty="0"/>
              <a:t>Avuç içi ve parmaklar göğüs kafesi ile temas etmemelidir.</a:t>
            </a:r>
          </a:p>
        </p:txBody>
      </p:sp>
      <p:sp>
        <p:nvSpPr>
          <p:cNvPr id="5" name="Başlık 1"/>
          <p:cNvSpPr>
            <a:spLocks noGrp="1"/>
          </p:cNvSpPr>
          <p:nvPr>
            <p:ph type="title"/>
          </p:nvPr>
        </p:nvSpPr>
        <p:spPr>
          <a:xfrm>
            <a:off x="457200" y="274638"/>
            <a:ext cx="7571184" cy="1143000"/>
          </a:xfrm>
          <a:solidFill>
            <a:schemeClr val="accent1">
              <a:lumMod val="20000"/>
              <a:lumOff val="80000"/>
            </a:schemeClr>
          </a:solidFill>
        </p:spPr>
        <p:txBody>
          <a:bodyPr>
            <a:normAutofit/>
          </a:bodyPr>
          <a:lstStyle/>
          <a:p>
            <a:pPr lvl="2"/>
            <a:r>
              <a:rPr lang="tr-TR" sz="3200" dirty="0">
                <a:latin typeface="+mn-lt"/>
              </a:rPr>
              <a:t>Erişkin TYD</a:t>
            </a:r>
            <a:br>
              <a:rPr lang="tr-TR" sz="3600" dirty="0">
                <a:latin typeface="+mn-lt"/>
              </a:rPr>
            </a:br>
            <a:r>
              <a:rPr lang="tr-TR" sz="2400" i="1" dirty="0">
                <a:latin typeface="+mn-lt"/>
              </a:rPr>
              <a:t>Kalp Masajının Uygulanışı</a:t>
            </a:r>
          </a:p>
        </p:txBody>
      </p:sp>
      <p:pic>
        <p:nvPicPr>
          <p:cNvPr id="8" name="Resim 7">
            <a:extLst>
              <a:ext uri="{FF2B5EF4-FFF2-40B4-BE49-F238E27FC236}">
                <a16:creationId xmlns:a16="http://schemas.microsoft.com/office/drawing/2014/main" id="{D534BD20-8560-4CC7-8464-54B7BDCB1C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pic>
        <p:nvPicPr>
          <p:cNvPr id="10" name="Resim 9">
            <a:extLst>
              <a:ext uri="{FF2B5EF4-FFF2-40B4-BE49-F238E27FC236}">
                <a16:creationId xmlns:a16="http://schemas.microsoft.com/office/drawing/2014/main" id="{82450BBD-8A68-476D-AE4E-9A4045DC2C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7663" y="4556048"/>
            <a:ext cx="2564803" cy="1923602"/>
          </a:xfrm>
          <a:prstGeom prst="rect">
            <a:avLst/>
          </a:prstGeom>
        </p:spPr>
      </p:pic>
      <p:pic>
        <p:nvPicPr>
          <p:cNvPr id="11" name="Resim 10">
            <a:extLst>
              <a:ext uri="{FF2B5EF4-FFF2-40B4-BE49-F238E27FC236}">
                <a16:creationId xmlns:a16="http://schemas.microsoft.com/office/drawing/2014/main" id="{EE689025-52C2-4691-9192-5009936E52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4427" y="4556047"/>
            <a:ext cx="2694252" cy="2020690"/>
          </a:xfrm>
          <a:prstGeom prst="rect">
            <a:avLst/>
          </a:prstGeom>
        </p:spPr>
      </p:pic>
    </p:spTree>
    <p:extLst>
      <p:ext uri="{BB962C8B-B14F-4D97-AF65-F5344CB8AC3E}">
        <p14:creationId xmlns:p14="http://schemas.microsoft.com/office/powerpoint/2010/main" val="5896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E09B5D8B-5604-456D-863F-90A515CB1164}"/>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Başlık 1"/>
          <p:cNvSpPr>
            <a:spLocks noGrp="1"/>
          </p:cNvSpPr>
          <p:nvPr>
            <p:ph type="title"/>
          </p:nvPr>
        </p:nvSpPr>
        <p:spPr>
          <a:xfrm>
            <a:off x="457200" y="274638"/>
            <a:ext cx="4186808" cy="778098"/>
          </a:xfrm>
        </p:spPr>
        <p:txBody>
          <a:bodyPr>
            <a:normAutofit/>
          </a:bodyPr>
          <a:lstStyle/>
          <a:p>
            <a:pPr algn="l"/>
            <a:r>
              <a:rPr lang="tr-TR" sz="3200" dirty="0"/>
              <a:t>Sunum Planı</a:t>
            </a:r>
          </a:p>
        </p:txBody>
      </p:sp>
      <p:sp>
        <p:nvSpPr>
          <p:cNvPr id="4" name="İçerik Yer Tutucusu 3"/>
          <p:cNvSpPr>
            <a:spLocks noGrp="1"/>
          </p:cNvSpPr>
          <p:nvPr>
            <p:ph idx="1"/>
          </p:nvPr>
        </p:nvSpPr>
        <p:spPr>
          <a:xfrm>
            <a:off x="590872" y="1600206"/>
            <a:ext cx="7869560" cy="4277066"/>
          </a:xfrm>
        </p:spPr>
        <p:txBody>
          <a:bodyPr>
            <a:normAutofit/>
          </a:bodyPr>
          <a:lstStyle/>
          <a:p>
            <a:r>
              <a:rPr lang="tr-TR" sz="2400" dirty="0"/>
              <a:t>Genel bilgiler</a:t>
            </a:r>
          </a:p>
          <a:p>
            <a:r>
              <a:rPr lang="tr-TR" sz="2400" dirty="0"/>
              <a:t>Yaşam zinciri</a:t>
            </a:r>
          </a:p>
          <a:p>
            <a:r>
              <a:rPr lang="tr-TR" sz="2400" dirty="0"/>
              <a:t>Erişkinlerde Temel Yaşam Desteği</a:t>
            </a:r>
          </a:p>
          <a:p>
            <a:pPr lvl="1"/>
            <a:r>
              <a:rPr lang="tr-TR" sz="2000" dirty="0"/>
              <a:t>Güvenlik</a:t>
            </a:r>
          </a:p>
          <a:p>
            <a:pPr lvl="1"/>
            <a:r>
              <a:rPr lang="tr-TR" sz="2000" dirty="0"/>
              <a:t>Yanıtın değerlendirilmesi ve 112 acil yardım numarasının aranması</a:t>
            </a:r>
          </a:p>
          <a:p>
            <a:pPr lvl="1"/>
            <a:r>
              <a:rPr lang="tr-TR" sz="2000" dirty="0"/>
              <a:t>Solunumun değerlendirilmesi</a:t>
            </a:r>
          </a:p>
          <a:p>
            <a:pPr lvl="1"/>
            <a:r>
              <a:rPr lang="tr-TR" sz="2000" dirty="0"/>
              <a:t>Kalp masajı ve uygulanışı</a:t>
            </a:r>
          </a:p>
          <a:p>
            <a:pPr lvl="1"/>
            <a:r>
              <a:rPr lang="tr-TR" sz="2000" dirty="0"/>
              <a:t>Solunum desteği uygulanışı</a:t>
            </a:r>
          </a:p>
          <a:p>
            <a:pPr lvl="1"/>
            <a:r>
              <a:rPr lang="tr-TR" sz="2000" dirty="0"/>
              <a:t>Sonlandırma</a:t>
            </a:r>
          </a:p>
          <a:p>
            <a:r>
              <a:rPr lang="tr-TR" sz="2400" dirty="0"/>
              <a:t>Özet</a:t>
            </a:r>
          </a:p>
        </p:txBody>
      </p:sp>
      <p:pic>
        <p:nvPicPr>
          <p:cNvPr id="6" name="Resim 5">
            <a:extLst>
              <a:ext uri="{FF2B5EF4-FFF2-40B4-BE49-F238E27FC236}">
                <a16:creationId xmlns:a16="http://schemas.microsoft.com/office/drawing/2014/main" id="{E29BD71B-6096-4EE5-86E8-F18F0388AB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spTree>
    <p:extLst>
      <p:ext uri="{BB962C8B-B14F-4D97-AF65-F5344CB8AC3E}">
        <p14:creationId xmlns:p14="http://schemas.microsoft.com/office/powerpoint/2010/main" val="746592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F25388AC-63A3-4DF9-9C6A-C8D33697D414}"/>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611560" y="1916832"/>
            <a:ext cx="7776864" cy="2304256"/>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r>
              <a:rPr lang="tr-TR" sz="2400" b="1" i="1" dirty="0"/>
              <a:t>Kalp masaj yerinin tespiti:</a:t>
            </a:r>
            <a:endParaRPr lang="tr-TR" sz="2400" dirty="0"/>
          </a:p>
          <a:p>
            <a:pPr lvl="1" algn="just"/>
            <a:r>
              <a:rPr lang="tr-TR" sz="2400" dirty="0"/>
              <a:t>Diğer eli alttaki elin üzerine gelecek şekilde yerleştirin ve parmaklarınızı kilitleyin.</a:t>
            </a:r>
          </a:p>
          <a:p>
            <a:pPr lvl="1" algn="just"/>
            <a:r>
              <a:rPr lang="tr-TR" sz="2400" dirty="0"/>
              <a:t>Kollarınızı dirseklerden bükmeyin ve dik tutun.</a:t>
            </a:r>
          </a:p>
          <a:p>
            <a:pPr lvl="1" algn="just"/>
            <a:r>
              <a:rPr lang="tr-TR" sz="2400" dirty="0"/>
              <a:t>Gövde ile kollar arasında 90 derecelik bir açı oluşturun.</a:t>
            </a:r>
          </a:p>
          <a:p>
            <a:pPr lvl="1" algn="just"/>
            <a:endParaRPr lang="tr-TR" sz="2400" dirty="0"/>
          </a:p>
        </p:txBody>
      </p:sp>
      <p:sp>
        <p:nvSpPr>
          <p:cNvPr id="5" name="Başlık 1"/>
          <p:cNvSpPr>
            <a:spLocks noGrp="1"/>
          </p:cNvSpPr>
          <p:nvPr>
            <p:ph type="title"/>
          </p:nvPr>
        </p:nvSpPr>
        <p:spPr>
          <a:xfrm>
            <a:off x="457200" y="274638"/>
            <a:ext cx="7571184" cy="1143000"/>
          </a:xfrm>
          <a:solidFill>
            <a:schemeClr val="accent1">
              <a:lumMod val="20000"/>
              <a:lumOff val="80000"/>
            </a:schemeClr>
          </a:solidFill>
        </p:spPr>
        <p:txBody>
          <a:bodyPr>
            <a:normAutofit/>
          </a:bodyPr>
          <a:lstStyle/>
          <a:p>
            <a:pPr lvl="2"/>
            <a:r>
              <a:rPr lang="tr-TR" sz="3200" dirty="0">
                <a:latin typeface="+mn-lt"/>
              </a:rPr>
              <a:t>Erişkin TYD</a:t>
            </a:r>
            <a:br>
              <a:rPr lang="tr-TR" sz="3600" dirty="0">
                <a:latin typeface="+mn-lt"/>
              </a:rPr>
            </a:br>
            <a:r>
              <a:rPr lang="tr-TR" sz="2400" i="1" dirty="0">
                <a:latin typeface="+mn-lt"/>
              </a:rPr>
              <a:t>Kalp Masajının Uygulanışı</a:t>
            </a:r>
          </a:p>
        </p:txBody>
      </p:sp>
      <p:pic>
        <p:nvPicPr>
          <p:cNvPr id="7" name="Resim 6">
            <a:extLst>
              <a:ext uri="{FF2B5EF4-FFF2-40B4-BE49-F238E27FC236}">
                <a16:creationId xmlns:a16="http://schemas.microsoft.com/office/drawing/2014/main" id="{7C0C2B0D-3864-4381-86D4-3C4E48F85F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pic>
        <p:nvPicPr>
          <p:cNvPr id="8" name="Resim 7">
            <a:extLst>
              <a:ext uri="{FF2B5EF4-FFF2-40B4-BE49-F238E27FC236}">
                <a16:creationId xmlns:a16="http://schemas.microsoft.com/office/drawing/2014/main" id="{A1531D05-EC0B-4470-A25E-9894E81BE2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5611" y="4365104"/>
            <a:ext cx="2879635" cy="2159726"/>
          </a:xfrm>
          <a:prstGeom prst="rect">
            <a:avLst/>
          </a:prstGeom>
        </p:spPr>
      </p:pic>
      <p:pic>
        <p:nvPicPr>
          <p:cNvPr id="9" name="Resim 8">
            <a:extLst>
              <a:ext uri="{FF2B5EF4-FFF2-40B4-BE49-F238E27FC236}">
                <a16:creationId xmlns:a16="http://schemas.microsoft.com/office/drawing/2014/main" id="{A6755455-4D2D-4F29-A0A4-54806AA8D2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4365104"/>
            <a:ext cx="2879635" cy="2159726"/>
          </a:xfrm>
          <a:prstGeom prst="rect">
            <a:avLst/>
          </a:prstGeom>
        </p:spPr>
      </p:pic>
    </p:spTree>
    <p:extLst>
      <p:ext uri="{BB962C8B-B14F-4D97-AF65-F5344CB8AC3E}">
        <p14:creationId xmlns:p14="http://schemas.microsoft.com/office/powerpoint/2010/main" val="40238113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0F7385C1-4AC5-400C-9D94-DB33BB48AA73}"/>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602741" y="2060848"/>
            <a:ext cx="4257291" cy="4320480"/>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r>
              <a:rPr lang="tr-TR" sz="2400" b="1" i="1" dirty="0"/>
              <a:t>Kalp masaj tekniği:</a:t>
            </a:r>
            <a:endParaRPr lang="tr-TR" sz="2400" dirty="0"/>
          </a:p>
          <a:p>
            <a:pPr lvl="1" algn="just"/>
            <a:r>
              <a:rPr lang="tr-TR" sz="2400" dirty="0"/>
              <a:t>Kalp masajı esnasında iman tahtası üzerine aşağı ve dik bir şekilde kuvvet uygulayın.</a:t>
            </a:r>
          </a:p>
          <a:p>
            <a:pPr lvl="1" algn="just"/>
            <a:r>
              <a:rPr lang="tr-TR" sz="2400" dirty="0"/>
              <a:t>Bası derinliğini iman tahtası </a:t>
            </a:r>
            <a:r>
              <a:rPr lang="tr-TR" sz="2400" b="1" dirty="0"/>
              <a:t>en az 5 cm ve en fazla 6 cm</a:t>
            </a:r>
            <a:r>
              <a:rPr lang="tr-TR" sz="2400" dirty="0"/>
              <a:t> çökecek şekilde veya göğüs ön arka çapının </a:t>
            </a:r>
            <a:r>
              <a:rPr lang="tr-TR" sz="2400" b="1" dirty="0"/>
              <a:t>1/3 oranında </a:t>
            </a:r>
            <a:r>
              <a:rPr lang="tr-TR" sz="2400" dirty="0"/>
              <a:t>çöktürülmesi şeklinde ayarlayın.</a:t>
            </a:r>
          </a:p>
        </p:txBody>
      </p:sp>
      <p:sp>
        <p:nvSpPr>
          <p:cNvPr id="5" name="Başlık 1"/>
          <p:cNvSpPr>
            <a:spLocks noGrp="1"/>
          </p:cNvSpPr>
          <p:nvPr>
            <p:ph type="title"/>
          </p:nvPr>
        </p:nvSpPr>
        <p:spPr>
          <a:xfrm>
            <a:off x="457200" y="274638"/>
            <a:ext cx="7571184" cy="1143000"/>
          </a:xfrm>
          <a:solidFill>
            <a:schemeClr val="accent1">
              <a:lumMod val="20000"/>
              <a:lumOff val="80000"/>
            </a:schemeClr>
          </a:solidFill>
        </p:spPr>
        <p:txBody>
          <a:bodyPr>
            <a:normAutofit/>
          </a:bodyPr>
          <a:lstStyle/>
          <a:p>
            <a:pPr lvl="2"/>
            <a:r>
              <a:rPr lang="tr-TR" sz="3200" dirty="0">
                <a:latin typeface="+mn-lt"/>
              </a:rPr>
              <a:t>Erişkin TYD</a:t>
            </a:r>
            <a:br>
              <a:rPr lang="tr-TR" sz="3600" dirty="0">
                <a:latin typeface="+mn-lt"/>
              </a:rPr>
            </a:br>
            <a:r>
              <a:rPr lang="tr-TR" sz="2400" i="1" dirty="0">
                <a:latin typeface="+mn-lt"/>
              </a:rPr>
              <a:t>Kalp Masajının Uygulanışı</a:t>
            </a:r>
          </a:p>
        </p:txBody>
      </p:sp>
      <p:pic>
        <p:nvPicPr>
          <p:cNvPr id="7" name="Resim 6">
            <a:extLst>
              <a:ext uri="{FF2B5EF4-FFF2-40B4-BE49-F238E27FC236}">
                <a16:creationId xmlns:a16="http://schemas.microsoft.com/office/drawing/2014/main" id="{33397D8C-8860-4E39-A091-38149CE054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pic>
        <p:nvPicPr>
          <p:cNvPr id="8" name="Resim 7">
            <a:extLst>
              <a:ext uri="{FF2B5EF4-FFF2-40B4-BE49-F238E27FC236}">
                <a16:creationId xmlns:a16="http://schemas.microsoft.com/office/drawing/2014/main" id="{29AFF222-5590-4BDB-A659-3CFA9E98C0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80" y="2961247"/>
            <a:ext cx="3359576" cy="2519682"/>
          </a:xfrm>
          <a:prstGeom prst="rect">
            <a:avLst/>
          </a:prstGeom>
        </p:spPr>
      </p:pic>
    </p:spTree>
    <p:extLst>
      <p:ext uri="{BB962C8B-B14F-4D97-AF65-F5344CB8AC3E}">
        <p14:creationId xmlns:p14="http://schemas.microsoft.com/office/powerpoint/2010/main" val="3015453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5CC5527D-2C83-471D-91CA-7BF93C7A16D8}"/>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899592" y="1628800"/>
            <a:ext cx="4464496" cy="4584755"/>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r>
              <a:rPr lang="tr-TR" sz="2400" b="1" i="1" dirty="0"/>
              <a:t>Kalp masaj tekniği:</a:t>
            </a:r>
            <a:endParaRPr lang="tr-TR" sz="2400" dirty="0"/>
          </a:p>
          <a:p>
            <a:pPr lvl="1" algn="just"/>
            <a:r>
              <a:rPr lang="tr-TR" sz="2400" dirty="0"/>
              <a:t>Masaj sırasında ellerin göğüs kafesinden hiçbir şekilde ayrılmaması ve tespit edilen noktadan sağa veya sola doğru yer değiştirmemesi, iman tahtası ile kaburgalar arasındaki eklemde ayrılmalara ve kaburga kırıklarına neden olacağından dikkat edin.</a:t>
            </a:r>
          </a:p>
        </p:txBody>
      </p:sp>
      <p:sp>
        <p:nvSpPr>
          <p:cNvPr id="5" name="Başlık 1"/>
          <p:cNvSpPr>
            <a:spLocks noGrp="1"/>
          </p:cNvSpPr>
          <p:nvPr>
            <p:ph type="title"/>
          </p:nvPr>
        </p:nvSpPr>
        <p:spPr>
          <a:xfrm>
            <a:off x="457200" y="274638"/>
            <a:ext cx="7571184" cy="1143000"/>
          </a:xfrm>
          <a:solidFill>
            <a:schemeClr val="accent1">
              <a:lumMod val="20000"/>
              <a:lumOff val="80000"/>
            </a:schemeClr>
          </a:solidFill>
        </p:spPr>
        <p:txBody>
          <a:bodyPr>
            <a:normAutofit/>
          </a:bodyPr>
          <a:lstStyle/>
          <a:p>
            <a:pPr lvl="2"/>
            <a:r>
              <a:rPr lang="tr-TR" sz="3200" dirty="0">
                <a:latin typeface="+mn-lt"/>
              </a:rPr>
              <a:t>Erişkin TYD</a:t>
            </a:r>
            <a:br>
              <a:rPr lang="tr-TR" sz="3600" dirty="0">
                <a:latin typeface="+mn-lt"/>
              </a:rPr>
            </a:br>
            <a:r>
              <a:rPr lang="tr-TR" sz="2400" i="1" dirty="0">
                <a:latin typeface="+mn-lt"/>
              </a:rPr>
              <a:t>Kalp Masajının Uygulanışı</a:t>
            </a:r>
          </a:p>
        </p:txBody>
      </p:sp>
      <p:pic>
        <p:nvPicPr>
          <p:cNvPr id="7" name="Resim 6">
            <a:extLst>
              <a:ext uri="{FF2B5EF4-FFF2-40B4-BE49-F238E27FC236}">
                <a16:creationId xmlns:a16="http://schemas.microsoft.com/office/drawing/2014/main" id="{4928C0D0-F90F-4C17-A0FD-BFC191BE25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pic>
        <p:nvPicPr>
          <p:cNvPr id="8" name="Resim 7">
            <a:extLst>
              <a:ext uri="{FF2B5EF4-FFF2-40B4-BE49-F238E27FC236}">
                <a16:creationId xmlns:a16="http://schemas.microsoft.com/office/drawing/2014/main" id="{643DB51A-A654-438F-A813-4C2ED53E4E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8145" y="1763357"/>
            <a:ext cx="2879635" cy="2159726"/>
          </a:xfrm>
          <a:prstGeom prst="rect">
            <a:avLst/>
          </a:prstGeom>
        </p:spPr>
      </p:pic>
      <p:pic>
        <p:nvPicPr>
          <p:cNvPr id="9" name="Resim 8">
            <a:extLst>
              <a:ext uri="{FF2B5EF4-FFF2-40B4-BE49-F238E27FC236}">
                <a16:creationId xmlns:a16="http://schemas.microsoft.com/office/drawing/2014/main" id="{CFE37118-5761-45EB-A5F7-1E21397898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8145" y="4080042"/>
            <a:ext cx="2880000" cy="2160000"/>
          </a:xfrm>
          <a:prstGeom prst="rect">
            <a:avLst/>
          </a:prstGeom>
        </p:spPr>
      </p:pic>
    </p:spTree>
    <p:extLst>
      <p:ext uri="{BB962C8B-B14F-4D97-AF65-F5344CB8AC3E}">
        <p14:creationId xmlns:p14="http://schemas.microsoft.com/office/powerpoint/2010/main" val="24293718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6B78982B-79A9-4DED-92BF-B77FD7540365}"/>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565936" y="2348880"/>
            <a:ext cx="7966504" cy="2880320"/>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r>
              <a:rPr lang="tr-TR" sz="2400" b="1" i="1" dirty="0"/>
              <a:t>Kalp masaj tekniği:</a:t>
            </a:r>
            <a:endParaRPr lang="tr-TR" sz="2400" dirty="0"/>
          </a:p>
          <a:p>
            <a:pPr lvl="1" algn="just"/>
            <a:r>
              <a:rPr lang="tr-TR" sz="2400" dirty="0"/>
              <a:t>Basılar arası kesinti yapmayın.</a:t>
            </a:r>
          </a:p>
          <a:p>
            <a:pPr lvl="1" algn="just"/>
            <a:r>
              <a:rPr lang="tr-TR" sz="2400" dirty="0"/>
              <a:t>Zorunlu hallerde yapılacak kesintilerde süre olarak 10 saniyeyi aşmayın.</a:t>
            </a:r>
          </a:p>
          <a:p>
            <a:pPr lvl="1" algn="just"/>
            <a:r>
              <a:rPr lang="tr-TR" sz="2400" dirty="0"/>
              <a:t>Her bası sonrası ellerinizi iman tahtasından ayırmaksızın göğüs kafesinin eski haline dönmesine izin verin. </a:t>
            </a:r>
          </a:p>
        </p:txBody>
      </p:sp>
      <p:sp>
        <p:nvSpPr>
          <p:cNvPr id="5" name="Başlık 1"/>
          <p:cNvSpPr>
            <a:spLocks noGrp="1"/>
          </p:cNvSpPr>
          <p:nvPr>
            <p:ph type="title"/>
          </p:nvPr>
        </p:nvSpPr>
        <p:spPr>
          <a:xfrm>
            <a:off x="457200" y="274638"/>
            <a:ext cx="7571184" cy="1143000"/>
          </a:xfrm>
          <a:solidFill>
            <a:schemeClr val="accent1">
              <a:lumMod val="20000"/>
              <a:lumOff val="80000"/>
            </a:schemeClr>
          </a:solidFill>
        </p:spPr>
        <p:txBody>
          <a:bodyPr>
            <a:normAutofit/>
          </a:bodyPr>
          <a:lstStyle/>
          <a:p>
            <a:pPr lvl="2"/>
            <a:r>
              <a:rPr lang="tr-TR" sz="3200" dirty="0">
                <a:latin typeface="+mn-lt"/>
              </a:rPr>
              <a:t>Erişkin TYD</a:t>
            </a:r>
            <a:br>
              <a:rPr lang="tr-TR" sz="3600" dirty="0">
                <a:latin typeface="+mn-lt"/>
              </a:rPr>
            </a:br>
            <a:r>
              <a:rPr lang="tr-TR" sz="2400" i="1" dirty="0">
                <a:latin typeface="+mn-lt"/>
              </a:rPr>
              <a:t>Kalp Masajının Uygulanışı</a:t>
            </a:r>
          </a:p>
        </p:txBody>
      </p:sp>
      <p:pic>
        <p:nvPicPr>
          <p:cNvPr id="7" name="Resim 6">
            <a:extLst>
              <a:ext uri="{FF2B5EF4-FFF2-40B4-BE49-F238E27FC236}">
                <a16:creationId xmlns:a16="http://schemas.microsoft.com/office/drawing/2014/main" id="{35D0DEF2-116F-44ED-ADD9-7B993FDE31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spTree>
    <p:extLst>
      <p:ext uri="{BB962C8B-B14F-4D97-AF65-F5344CB8AC3E}">
        <p14:creationId xmlns:p14="http://schemas.microsoft.com/office/powerpoint/2010/main" val="3375050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EA3D4513-2772-47A1-B1A3-FD227BF65614}"/>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467544" y="2204864"/>
            <a:ext cx="7920880" cy="2880320"/>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lgn="just"/>
            <a:r>
              <a:rPr lang="tr-TR" sz="2400" dirty="0"/>
              <a:t>Eğer mümkünse göğüs basısı ile beraber solunum desteği de verilmelidir.</a:t>
            </a:r>
          </a:p>
          <a:p>
            <a:pPr lvl="1" algn="just"/>
            <a:r>
              <a:rPr lang="tr-TR" sz="2400" dirty="0"/>
              <a:t>Özellikle suni solunum yaptırılması ilk yardımcı açısından risk oluşturuyorsa (bulaşıcı hastalıklar gibi) sadece kalp masajı şeklindeki uygulamayı da tercih edebilir.</a:t>
            </a:r>
          </a:p>
        </p:txBody>
      </p:sp>
      <p:sp>
        <p:nvSpPr>
          <p:cNvPr id="5" name="Başlık 1"/>
          <p:cNvSpPr>
            <a:spLocks noGrp="1"/>
          </p:cNvSpPr>
          <p:nvPr>
            <p:ph type="title"/>
          </p:nvPr>
        </p:nvSpPr>
        <p:spPr>
          <a:xfrm>
            <a:off x="457200" y="274638"/>
            <a:ext cx="7571184" cy="1143000"/>
          </a:xfrm>
          <a:solidFill>
            <a:schemeClr val="accent1">
              <a:lumMod val="20000"/>
              <a:lumOff val="80000"/>
            </a:schemeClr>
          </a:solidFill>
        </p:spPr>
        <p:txBody>
          <a:bodyPr>
            <a:normAutofit/>
          </a:bodyPr>
          <a:lstStyle/>
          <a:p>
            <a:pPr lvl="2"/>
            <a:r>
              <a:rPr lang="tr-TR" sz="3200" dirty="0">
                <a:latin typeface="+mn-lt"/>
              </a:rPr>
              <a:t>Erişkin TYD</a:t>
            </a:r>
            <a:br>
              <a:rPr lang="tr-TR" sz="3600" dirty="0">
                <a:latin typeface="+mn-lt"/>
              </a:rPr>
            </a:br>
            <a:r>
              <a:rPr lang="tr-TR" sz="2400" i="1" dirty="0">
                <a:latin typeface="+mn-lt"/>
              </a:rPr>
              <a:t>Kalp Masajının Uygulanışı</a:t>
            </a:r>
          </a:p>
        </p:txBody>
      </p:sp>
      <p:pic>
        <p:nvPicPr>
          <p:cNvPr id="7" name="Resim 6">
            <a:extLst>
              <a:ext uri="{FF2B5EF4-FFF2-40B4-BE49-F238E27FC236}">
                <a16:creationId xmlns:a16="http://schemas.microsoft.com/office/drawing/2014/main" id="{0C65BA32-EEC4-47C5-A498-8F2DDAE8C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spTree>
    <p:extLst>
      <p:ext uri="{BB962C8B-B14F-4D97-AF65-F5344CB8AC3E}">
        <p14:creationId xmlns:p14="http://schemas.microsoft.com/office/powerpoint/2010/main" val="2334181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6F43947B-0A23-4371-8DE3-2EBBE2E48565}"/>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457200" y="1615305"/>
            <a:ext cx="7894496" cy="3240600"/>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r>
              <a:rPr lang="tr-TR" sz="2400" b="1" i="1" dirty="0"/>
              <a:t>Yalnızca kalp masajı uygulanması:</a:t>
            </a:r>
            <a:endParaRPr lang="tr-TR" sz="2400" dirty="0"/>
          </a:p>
          <a:p>
            <a:pPr lvl="1" algn="just"/>
            <a:r>
              <a:rPr lang="tr-TR" sz="2400" dirty="0"/>
              <a:t>Dakikada 100-120 göğüs basısı olacak şekilde bir ritim sağlayın ve </a:t>
            </a:r>
            <a:r>
              <a:rPr lang="tr-TR" sz="2400"/>
              <a:t>kesintisiz olarak uygulayın</a:t>
            </a:r>
            <a:r>
              <a:rPr lang="tr-TR" sz="2400" dirty="0"/>
              <a:t>.</a:t>
            </a:r>
          </a:p>
          <a:p>
            <a:pPr lvl="1" algn="just"/>
            <a:r>
              <a:rPr lang="tr-TR" sz="2400" dirty="0"/>
              <a:t>Kalp masajı uygulanırken OED cihazı gelirse kalp masajına ara vermeksizin ikinci bir ilk yardımcının OED cihazını hastaya bağlamasına izin verin.</a:t>
            </a:r>
          </a:p>
          <a:p>
            <a:pPr lvl="1" algn="just"/>
            <a:r>
              <a:rPr lang="tr-TR" sz="2400" dirty="0"/>
              <a:t>Eğer OED cihazını getiren kişi cihazı nasıl bağlayacağını </a:t>
            </a:r>
            <a:r>
              <a:rPr lang="tr-TR" sz="2400" b="1" dirty="0"/>
              <a:t>bilmiyorsa</a:t>
            </a:r>
            <a:r>
              <a:rPr lang="tr-TR" sz="2400" dirty="0"/>
              <a:t> bunu siz yapın.</a:t>
            </a:r>
          </a:p>
          <a:p>
            <a:pPr lvl="1" algn="just"/>
            <a:endParaRPr lang="tr-TR" sz="2400" dirty="0"/>
          </a:p>
        </p:txBody>
      </p:sp>
      <p:sp>
        <p:nvSpPr>
          <p:cNvPr id="8" name="Başlık 1"/>
          <p:cNvSpPr>
            <a:spLocks noGrp="1"/>
          </p:cNvSpPr>
          <p:nvPr>
            <p:ph type="title"/>
          </p:nvPr>
        </p:nvSpPr>
        <p:spPr>
          <a:xfrm>
            <a:off x="457200" y="274638"/>
            <a:ext cx="7571184" cy="1143000"/>
          </a:xfrm>
          <a:solidFill>
            <a:schemeClr val="accent1">
              <a:lumMod val="20000"/>
              <a:lumOff val="80000"/>
            </a:schemeClr>
          </a:solidFill>
        </p:spPr>
        <p:txBody>
          <a:bodyPr>
            <a:normAutofit/>
          </a:bodyPr>
          <a:lstStyle/>
          <a:p>
            <a:pPr lvl="2"/>
            <a:r>
              <a:rPr lang="tr-TR" sz="3200" dirty="0">
                <a:latin typeface="+mn-lt"/>
              </a:rPr>
              <a:t>Erişkin TYD</a:t>
            </a:r>
            <a:br>
              <a:rPr lang="tr-TR" sz="3600" dirty="0">
                <a:latin typeface="+mn-lt"/>
              </a:rPr>
            </a:br>
            <a:r>
              <a:rPr lang="tr-TR" sz="2400" i="1" dirty="0">
                <a:latin typeface="+mn-lt"/>
              </a:rPr>
              <a:t>Kalp Masajının Uygulanışı</a:t>
            </a:r>
          </a:p>
        </p:txBody>
      </p:sp>
      <p:pic>
        <p:nvPicPr>
          <p:cNvPr id="7" name="Resim 6">
            <a:extLst>
              <a:ext uri="{FF2B5EF4-FFF2-40B4-BE49-F238E27FC236}">
                <a16:creationId xmlns:a16="http://schemas.microsoft.com/office/drawing/2014/main" id="{4770904C-84C3-4D8A-B176-169157E108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pic>
        <p:nvPicPr>
          <p:cNvPr id="9" name="Resim 8">
            <a:extLst>
              <a:ext uri="{FF2B5EF4-FFF2-40B4-BE49-F238E27FC236}">
                <a16:creationId xmlns:a16="http://schemas.microsoft.com/office/drawing/2014/main" id="{3B2094A6-A7AE-477E-B4F0-DF52B9F45C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3549" y="4855904"/>
            <a:ext cx="2513951" cy="1885463"/>
          </a:xfrm>
          <a:prstGeom prst="rect">
            <a:avLst/>
          </a:prstGeom>
        </p:spPr>
      </p:pic>
      <p:pic>
        <p:nvPicPr>
          <p:cNvPr id="10" name="Resim 9">
            <a:extLst>
              <a:ext uri="{FF2B5EF4-FFF2-40B4-BE49-F238E27FC236}">
                <a16:creationId xmlns:a16="http://schemas.microsoft.com/office/drawing/2014/main" id="{CEB1D66A-B6FA-4608-B382-11361CAE55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6376" y="4855904"/>
            <a:ext cx="2513951" cy="1885463"/>
          </a:xfrm>
          <a:prstGeom prst="rect">
            <a:avLst/>
          </a:prstGeom>
        </p:spPr>
      </p:pic>
    </p:spTree>
    <p:extLst>
      <p:ext uri="{BB962C8B-B14F-4D97-AF65-F5344CB8AC3E}">
        <p14:creationId xmlns:p14="http://schemas.microsoft.com/office/powerpoint/2010/main" val="35708961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553337F5-7359-49F8-BC50-680150F07181}"/>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07504" y="2276872"/>
            <a:ext cx="5040560" cy="3096344"/>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lgn="just"/>
            <a:r>
              <a:rPr lang="tr-TR" sz="2400" dirty="0"/>
              <a:t>OED kalp ritmini analiz ederken, hasta/yaralıya dokunmayın ve kimsenin de dokunmasına izin vermeyin. Bununla ilişkili olarak cihaz size komut verecektir. Çevredekileri hasta/yaralıya dokunmamaları için yüksek sesle uyarın.</a:t>
            </a:r>
          </a:p>
        </p:txBody>
      </p:sp>
      <p:sp>
        <p:nvSpPr>
          <p:cNvPr id="5" name="Başlık 1"/>
          <p:cNvSpPr>
            <a:spLocks noGrp="1"/>
          </p:cNvSpPr>
          <p:nvPr>
            <p:ph type="title"/>
          </p:nvPr>
        </p:nvSpPr>
        <p:spPr>
          <a:xfrm>
            <a:off x="457200" y="274638"/>
            <a:ext cx="7571184" cy="1143000"/>
          </a:xfrm>
          <a:solidFill>
            <a:schemeClr val="accent1">
              <a:lumMod val="20000"/>
              <a:lumOff val="80000"/>
            </a:schemeClr>
          </a:solidFill>
        </p:spPr>
        <p:txBody>
          <a:bodyPr>
            <a:normAutofit/>
          </a:bodyPr>
          <a:lstStyle/>
          <a:p>
            <a:pPr lvl="2"/>
            <a:r>
              <a:rPr lang="tr-TR" sz="3200" dirty="0">
                <a:latin typeface="+mn-lt"/>
              </a:rPr>
              <a:t>Erişkin TYD</a:t>
            </a:r>
            <a:br>
              <a:rPr lang="tr-TR" sz="3600" dirty="0">
                <a:latin typeface="+mn-lt"/>
              </a:rPr>
            </a:br>
            <a:r>
              <a:rPr lang="tr-TR" sz="2400" i="1" dirty="0">
                <a:latin typeface="+mn-lt"/>
              </a:rPr>
              <a:t>Kalp Masajının Uygulanışı</a:t>
            </a:r>
          </a:p>
        </p:txBody>
      </p:sp>
      <p:pic>
        <p:nvPicPr>
          <p:cNvPr id="7" name="Resim 6">
            <a:extLst>
              <a:ext uri="{FF2B5EF4-FFF2-40B4-BE49-F238E27FC236}">
                <a16:creationId xmlns:a16="http://schemas.microsoft.com/office/drawing/2014/main" id="{88734E13-09C8-45E7-A331-BCD0E429DC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pic>
        <p:nvPicPr>
          <p:cNvPr id="8" name="Resim 7">
            <a:extLst>
              <a:ext uri="{FF2B5EF4-FFF2-40B4-BE49-F238E27FC236}">
                <a16:creationId xmlns:a16="http://schemas.microsoft.com/office/drawing/2014/main" id="{1BD7B1C0-5AD1-493B-A5BB-937BB90C5A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0472" y="2420888"/>
            <a:ext cx="3360000" cy="2520000"/>
          </a:xfrm>
          <a:prstGeom prst="rect">
            <a:avLst/>
          </a:prstGeom>
        </p:spPr>
      </p:pic>
    </p:spTree>
    <p:extLst>
      <p:ext uri="{BB962C8B-B14F-4D97-AF65-F5344CB8AC3E}">
        <p14:creationId xmlns:p14="http://schemas.microsoft.com/office/powerpoint/2010/main" val="1331662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BA026EB0-42B3-46A8-8FF2-C834D3B2F9C9}"/>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323528" y="1700807"/>
            <a:ext cx="4896544" cy="4643977"/>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lgn="just"/>
            <a:r>
              <a:rPr lang="tr-TR" sz="2400" dirty="0"/>
              <a:t>Eğer şok verilmesi gerekiyorsa ve OED cihazı tam otomatik ise şoku kendisi verir, yarı otomatik ise sizin bir düğmeye basmanızı ister. Düğmeye basarak şok verin. Şok sonrası “Temel Yaşam Desteğine” başlayın.</a:t>
            </a:r>
          </a:p>
          <a:p>
            <a:pPr lvl="1" algn="just"/>
            <a:r>
              <a:rPr lang="tr-TR" sz="2400" dirty="0"/>
              <a:t>Şok verilmesini gerektiren bir durum yoksa cihazın yönlendirmelerini de dikkate alarak kalp masajına devam edin.</a:t>
            </a:r>
          </a:p>
        </p:txBody>
      </p:sp>
      <p:sp>
        <p:nvSpPr>
          <p:cNvPr id="5" name="Başlık 1"/>
          <p:cNvSpPr>
            <a:spLocks noGrp="1"/>
          </p:cNvSpPr>
          <p:nvPr>
            <p:ph type="title"/>
          </p:nvPr>
        </p:nvSpPr>
        <p:spPr>
          <a:xfrm>
            <a:off x="457200" y="274638"/>
            <a:ext cx="7571184" cy="1143000"/>
          </a:xfrm>
          <a:solidFill>
            <a:schemeClr val="accent1">
              <a:lumMod val="20000"/>
              <a:lumOff val="80000"/>
            </a:schemeClr>
          </a:solidFill>
        </p:spPr>
        <p:txBody>
          <a:bodyPr>
            <a:normAutofit/>
          </a:bodyPr>
          <a:lstStyle/>
          <a:p>
            <a:pPr lvl="2"/>
            <a:r>
              <a:rPr lang="tr-TR" sz="3200" dirty="0">
                <a:latin typeface="+mn-lt"/>
              </a:rPr>
              <a:t>Erişkin TYD</a:t>
            </a:r>
            <a:br>
              <a:rPr lang="tr-TR" sz="3600" dirty="0">
                <a:latin typeface="+mn-lt"/>
              </a:rPr>
            </a:br>
            <a:r>
              <a:rPr lang="tr-TR" sz="2400" i="1" dirty="0">
                <a:latin typeface="+mn-lt"/>
              </a:rPr>
              <a:t>Kalp masajının uygulanışı</a:t>
            </a:r>
          </a:p>
        </p:txBody>
      </p:sp>
      <p:pic>
        <p:nvPicPr>
          <p:cNvPr id="7" name="Resim 6">
            <a:extLst>
              <a:ext uri="{FF2B5EF4-FFF2-40B4-BE49-F238E27FC236}">
                <a16:creationId xmlns:a16="http://schemas.microsoft.com/office/drawing/2014/main" id="{CEAFD743-F94B-4ACF-A767-6F9A2CF260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pic>
        <p:nvPicPr>
          <p:cNvPr id="8" name="Resim 7">
            <a:extLst>
              <a:ext uri="{FF2B5EF4-FFF2-40B4-BE49-F238E27FC236}">
                <a16:creationId xmlns:a16="http://schemas.microsoft.com/office/drawing/2014/main" id="{930AA3D7-33BF-40DD-8F84-8AE8856B32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8473" y="1700807"/>
            <a:ext cx="2880000" cy="2160000"/>
          </a:xfrm>
          <a:prstGeom prst="rect">
            <a:avLst/>
          </a:prstGeom>
        </p:spPr>
      </p:pic>
      <p:pic>
        <p:nvPicPr>
          <p:cNvPr id="9" name="Resim 8">
            <a:extLst>
              <a:ext uri="{FF2B5EF4-FFF2-40B4-BE49-F238E27FC236}">
                <a16:creationId xmlns:a16="http://schemas.microsoft.com/office/drawing/2014/main" id="{AB639789-D16F-4118-8389-6D0D8E5D75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8473" y="4143976"/>
            <a:ext cx="2880000" cy="2160000"/>
          </a:xfrm>
          <a:prstGeom prst="rect">
            <a:avLst/>
          </a:prstGeom>
        </p:spPr>
      </p:pic>
    </p:spTree>
    <p:extLst>
      <p:ext uri="{BB962C8B-B14F-4D97-AF65-F5344CB8AC3E}">
        <p14:creationId xmlns:p14="http://schemas.microsoft.com/office/powerpoint/2010/main" val="4004863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39BAB228-2EB8-44D9-BFE3-B2889E8F18A1}"/>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565936" y="2204864"/>
            <a:ext cx="7822488" cy="3312368"/>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r>
              <a:rPr lang="tr-TR" sz="2400" b="1" i="1" dirty="0"/>
              <a:t>Kalp masajı ve solunum desteğinin birlikte uygulanması:</a:t>
            </a:r>
            <a:endParaRPr lang="tr-TR" sz="2400" dirty="0"/>
          </a:p>
          <a:p>
            <a:pPr lvl="1" algn="just"/>
            <a:r>
              <a:rPr lang="tr-TR" sz="2400" dirty="0"/>
              <a:t>30 kalp masajı, 2 (iki) solunum olacak şekilde uygulama yapın.</a:t>
            </a:r>
          </a:p>
          <a:p>
            <a:pPr lvl="1" algn="just"/>
            <a:r>
              <a:rPr lang="tr-TR" sz="2400" dirty="0"/>
              <a:t>Uygulamayı 5 (beş) kez tekrarlandıktan sonra hastayı kontrol edin.</a:t>
            </a:r>
          </a:p>
          <a:p>
            <a:pPr lvl="1" algn="just"/>
            <a:r>
              <a:rPr lang="tr-TR" sz="2400" dirty="0"/>
              <a:t>Kalp masajı uygulanırken OED cihazı gelirse kalp masajına ara vermeksizin ikinci bir ilk yardımcının OED cihazını hastaya bağlamasına izin verin.</a:t>
            </a:r>
          </a:p>
        </p:txBody>
      </p:sp>
      <p:sp>
        <p:nvSpPr>
          <p:cNvPr id="5" name="Başlık 1"/>
          <p:cNvSpPr>
            <a:spLocks noGrp="1"/>
          </p:cNvSpPr>
          <p:nvPr>
            <p:ph type="title"/>
          </p:nvPr>
        </p:nvSpPr>
        <p:spPr>
          <a:xfrm>
            <a:off x="457200" y="274638"/>
            <a:ext cx="7571184" cy="1143000"/>
          </a:xfrm>
          <a:solidFill>
            <a:schemeClr val="accent1">
              <a:lumMod val="20000"/>
              <a:lumOff val="80000"/>
            </a:schemeClr>
          </a:solidFill>
        </p:spPr>
        <p:txBody>
          <a:bodyPr>
            <a:normAutofit/>
          </a:bodyPr>
          <a:lstStyle/>
          <a:p>
            <a:pPr lvl="2"/>
            <a:r>
              <a:rPr lang="tr-TR" sz="3200" dirty="0">
                <a:latin typeface="+mn-lt"/>
              </a:rPr>
              <a:t>Erişkin TYD</a:t>
            </a:r>
            <a:br>
              <a:rPr lang="tr-TR" sz="3600" dirty="0">
                <a:latin typeface="+mn-lt"/>
              </a:rPr>
            </a:br>
            <a:r>
              <a:rPr lang="tr-TR" sz="2400" i="1" dirty="0">
                <a:latin typeface="+mn-lt"/>
              </a:rPr>
              <a:t>Kalp masajının uygulanışı</a:t>
            </a:r>
          </a:p>
        </p:txBody>
      </p:sp>
      <p:pic>
        <p:nvPicPr>
          <p:cNvPr id="7" name="Resim 6">
            <a:extLst>
              <a:ext uri="{FF2B5EF4-FFF2-40B4-BE49-F238E27FC236}">
                <a16:creationId xmlns:a16="http://schemas.microsoft.com/office/drawing/2014/main" id="{1CE75D45-1908-442D-8D46-ACA4E1A3E8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spTree>
    <p:extLst>
      <p:ext uri="{BB962C8B-B14F-4D97-AF65-F5344CB8AC3E}">
        <p14:creationId xmlns:p14="http://schemas.microsoft.com/office/powerpoint/2010/main" val="2334331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FB7C3805-C7B4-4B50-8F79-7D7609244D2B}"/>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373297" y="2492896"/>
            <a:ext cx="7992888" cy="2719148"/>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lgn="just"/>
            <a:r>
              <a:rPr lang="tr-TR" sz="2400" dirty="0"/>
              <a:t>Eğer OED cihazını getiren kişi cihazı nasıl bağlayacağını </a:t>
            </a:r>
            <a:r>
              <a:rPr lang="tr-TR" sz="2400" b="1" dirty="0"/>
              <a:t>bilmiyorsa</a:t>
            </a:r>
            <a:r>
              <a:rPr lang="tr-TR" sz="2400" dirty="0"/>
              <a:t> bunu siz yapın.</a:t>
            </a:r>
          </a:p>
          <a:p>
            <a:pPr lvl="1" algn="just"/>
            <a:r>
              <a:rPr lang="tr-TR" sz="2400" dirty="0"/>
              <a:t>OED kalp ritmini analiz ederken, hasta/yaralıya dokunmayın ve kimsenin de dokunmasına izin vermeyin. Bununla ilişkili olarak cihaz size komut verecektir. Çevredekileri hasta/yaralıya dokunmamaları için yüksek sesle uyarın.</a:t>
            </a:r>
          </a:p>
        </p:txBody>
      </p:sp>
      <p:sp>
        <p:nvSpPr>
          <p:cNvPr id="5" name="Başlık 1"/>
          <p:cNvSpPr>
            <a:spLocks noGrp="1"/>
          </p:cNvSpPr>
          <p:nvPr>
            <p:ph type="title"/>
          </p:nvPr>
        </p:nvSpPr>
        <p:spPr>
          <a:xfrm>
            <a:off x="457200" y="274638"/>
            <a:ext cx="7571184" cy="1143000"/>
          </a:xfrm>
          <a:solidFill>
            <a:schemeClr val="accent1">
              <a:lumMod val="20000"/>
              <a:lumOff val="80000"/>
            </a:schemeClr>
          </a:solidFill>
        </p:spPr>
        <p:txBody>
          <a:bodyPr>
            <a:normAutofit/>
          </a:bodyPr>
          <a:lstStyle/>
          <a:p>
            <a:pPr lvl="2"/>
            <a:r>
              <a:rPr lang="tr-TR" sz="3200" dirty="0">
                <a:latin typeface="+mn-lt"/>
              </a:rPr>
              <a:t>Erişkin TYD</a:t>
            </a:r>
            <a:br>
              <a:rPr lang="tr-TR" sz="3600" dirty="0">
                <a:latin typeface="+mn-lt"/>
              </a:rPr>
            </a:br>
            <a:r>
              <a:rPr lang="tr-TR" sz="2400" i="1" dirty="0">
                <a:latin typeface="+mn-lt"/>
              </a:rPr>
              <a:t>Kalp Masajının Uygulanışı</a:t>
            </a:r>
          </a:p>
        </p:txBody>
      </p:sp>
      <p:pic>
        <p:nvPicPr>
          <p:cNvPr id="7" name="Resim 6">
            <a:extLst>
              <a:ext uri="{FF2B5EF4-FFF2-40B4-BE49-F238E27FC236}">
                <a16:creationId xmlns:a16="http://schemas.microsoft.com/office/drawing/2014/main" id="{0F02939E-086B-439F-B138-061F802411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spTree>
    <p:extLst>
      <p:ext uri="{BB962C8B-B14F-4D97-AF65-F5344CB8AC3E}">
        <p14:creationId xmlns:p14="http://schemas.microsoft.com/office/powerpoint/2010/main" val="3567160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044BDA53-C449-4099-8151-33EAC5C9C619}"/>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Başlık 1"/>
          <p:cNvSpPr>
            <a:spLocks noGrp="1"/>
          </p:cNvSpPr>
          <p:nvPr>
            <p:ph type="title"/>
          </p:nvPr>
        </p:nvSpPr>
        <p:spPr>
          <a:xfrm>
            <a:off x="457200" y="274638"/>
            <a:ext cx="5626968" cy="1143000"/>
          </a:xfrm>
        </p:spPr>
        <p:txBody>
          <a:bodyPr>
            <a:normAutofit/>
          </a:bodyPr>
          <a:lstStyle/>
          <a:p>
            <a:pPr algn="l"/>
            <a:r>
              <a:rPr lang="tr-TR" sz="3200" dirty="0"/>
              <a:t>Genel Bilgiler</a:t>
            </a:r>
          </a:p>
        </p:txBody>
      </p:sp>
      <p:sp>
        <p:nvSpPr>
          <p:cNvPr id="4" name="İçerik Yer Tutucusu 2"/>
          <p:cNvSpPr txBox="1">
            <a:spLocks/>
          </p:cNvSpPr>
          <p:nvPr/>
        </p:nvSpPr>
        <p:spPr>
          <a:xfrm>
            <a:off x="637208" y="2204864"/>
            <a:ext cx="7895232" cy="2808312"/>
          </a:xfrm>
          <a:prstGeom prst="rect">
            <a:avLst/>
          </a:prstGeom>
          <a:solidFill>
            <a:schemeClr val="bg1"/>
          </a:solidFill>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tr-TR" sz="2400" dirty="0"/>
              <a:t>Erişkinlerde ani kalp durmasında kalp kaynaklı nedenler ilk sırada yer alır.</a:t>
            </a:r>
          </a:p>
          <a:p>
            <a:pPr marL="0" indent="0" algn="just">
              <a:buNone/>
            </a:pPr>
            <a:endParaRPr lang="tr-TR" sz="2400" dirty="0"/>
          </a:p>
          <a:p>
            <a:pPr algn="just"/>
            <a:r>
              <a:rPr lang="tr-TR" sz="2400" dirty="0"/>
              <a:t>Bebeklerde ve çocuklarda ise ani kalp durması genellikle kalp kaynaklı nedenlerden daha ziyade ilerleyen solunum yetmezliği veya şokun bir sonucu olarak ortaya çıkar.</a:t>
            </a:r>
          </a:p>
        </p:txBody>
      </p:sp>
      <p:pic>
        <p:nvPicPr>
          <p:cNvPr id="6" name="Resim 5">
            <a:extLst>
              <a:ext uri="{FF2B5EF4-FFF2-40B4-BE49-F238E27FC236}">
                <a16:creationId xmlns:a16="http://schemas.microsoft.com/office/drawing/2014/main" id="{352F46C4-AB52-48D0-9C3D-E89D14947D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spTree>
    <p:extLst>
      <p:ext uri="{BB962C8B-B14F-4D97-AF65-F5344CB8AC3E}">
        <p14:creationId xmlns:p14="http://schemas.microsoft.com/office/powerpoint/2010/main" val="3106915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Dikdörtgen 7">
            <a:extLst>
              <a:ext uri="{FF2B5EF4-FFF2-40B4-BE49-F238E27FC236}">
                <a16:creationId xmlns:a16="http://schemas.microsoft.com/office/drawing/2014/main" id="{CA74EBC0-9FFE-44DE-A0B5-E86B27573D37}"/>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450776" y="1700808"/>
            <a:ext cx="4985320" cy="4392488"/>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lgn="just"/>
            <a:r>
              <a:rPr lang="tr-TR" sz="2400" dirty="0"/>
              <a:t>Eğer şok verilmesi gerekiyorsa ve cihaz tam otomatik ise şoku kendisi verir, yarı otomatik ise sizin bir düğmeye basmanızı ister. Düğmeye basarak şok verin. Şok sonrası “Temel Yaşam Desteğine” başlayın.</a:t>
            </a:r>
          </a:p>
          <a:p>
            <a:pPr lvl="1" algn="just"/>
            <a:r>
              <a:rPr lang="tr-TR" sz="2400" dirty="0"/>
              <a:t>Şok verilmesini gerektiren bir durum yoksa cihazın yönlendirmelerini de dikkate alarak kalp masajına devam edin.</a:t>
            </a:r>
          </a:p>
        </p:txBody>
      </p:sp>
      <p:sp>
        <p:nvSpPr>
          <p:cNvPr id="5" name="Başlık 1"/>
          <p:cNvSpPr>
            <a:spLocks noGrp="1"/>
          </p:cNvSpPr>
          <p:nvPr>
            <p:ph type="title"/>
          </p:nvPr>
        </p:nvSpPr>
        <p:spPr>
          <a:xfrm>
            <a:off x="457200" y="274638"/>
            <a:ext cx="7571184" cy="1143000"/>
          </a:xfrm>
          <a:solidFill>
            <a:schemeClr val="accent1">
              <a:lumMod val="20000"/>
              <a:lumOff val="80000"/>
            </a:schemeClr>
          </a:solidFill>
        </p:spPr>
        <p:txBody>
          <a:bodyPr>
            <a:normAutofit/>
          </a:bodyPr>
          <a:lstStyle/>
          <a:p>
            <a:pPr lvl="2"/>
            <a:r>
              <a:rPr lang="tr-TR" sz="3200" dirty="0">
                <a:latin typeface="+mn-lt"/>
              </a:rPr>
              <a:t>Erişkin TYD</a:t>
            </a:r>
            <a:br>
              <a:rPr lang="tr-TR" sz="3600" dirty="0">
                <a:latin typeface="+mn-lt"/>
              </a:rPr>
            </a:br>
            <a:r>
              <a:rPr lang="tr-TR" sz="2400" i="1" dirty="0">
                <a:latin typeface="+mn-lt"/>
              </a:rPr>
              <a:t>Kalp Masajının Uygulanışı</a:t>
            </a:r>
          </a:p>
        </p:txBody>
      </p:sp>
      <p:pic>
        <p:nvPicPr>
          <p:cNvPr id="9" name="Resim 8">
            <a:extLst>
              <a:ext uri="{FF2B5EF4-FFF2-40B4-BE49-F238E27FC236}">
                <a16:creationId xmlns:a16="http://schemas.microsoft.com/office/drawing/2014/main" id="{9D884F9A-7EA6-4B7B-B3EC-700DFD098F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pic>
        <p:nvPicPr>
          <p:cNvPr id="10" name="Resim 9">
            <a:extLst>
              <a:ext uri="{FF2B5EF4-FFF2-40B4-BE49-F238E27FC236}">
                <a16:creationId xmlns:a16="http://schemas.microsoft.com/office/drawing/2014/main" id="{CBE5EB80-AF95-4B9B-A7A0-E78830DA76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8473" y="1700807"/>
            <a:ext cx="2880000" cy="2160000"/>
          </a:xfrm>
          <a:prstGeom prst="rect">
            <a:avLst/>
          </a:prstGeom>
        </p:spPr>
      </p:pic>
      <p:pic>
        <p:nvPicPr>
          <p:cNvPr id="11" name="Resim 10">
            <a:extLst>
              <a:ext uri="{FF2B5EF4-FFF2-40B4-BE49-F238E27FC236}">
                <a16:creationId xmlns:a16="http://schemas.microsoft.com/office/drawing/2014/main" id="{8375241D-635F-413A-BD00-235A44D307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8473" y="4143976"/>
            <a:ext cx="2880000" cy="2160000"/>
          </a:xfrm>
          <a:prstGeom prst="rect">
            <a:avLst/>
          </a:prstGeom>
        </p:spPr>
      </p:pic>
    </p:spTree>
    <p:extLst>
      <p:ext uri="{BB962C8B-B14F-4D97-AF65-F5344CB8AC3E}">
        <p14:creationId xmlns:p14="http://schemas.microsoft.com/office/powerpoint/2010/main" val="39927492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Dikdörtgen 7">
            <a:extLst>
              <a:ext uri="{FF2B5EF4-FFF2-40B4-BE49-F238E27FC236}">
                <a16:creationId xmlns:a16="http://schemas.microsoft.com/office/drawing/2014/main" id="{B4FE22BA-203C-4066-80ED-F764254A8DB5}"/>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565936" y="1844824"/>
            <a:ext cx="4510120" cy="4464496"/>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r>
              <a:rPr lang="tr-TR" sz="2400" dirty="0"/>
              <a:t>Baş geri çene yukarı pozisyonu vererek hava yolu açıklığını sağlayın.</a:t>
            </a:r>
          </a:p>
          <a:p>
            <a:pPr lvl="0" algn="just"/>
            <a:r>
              <a:rPr lang="tr-TR" sz="2400" b="1" dirty="0"/>
              <a:t>Ağızdan ağıza soluk verme </a:t>
            </a:r>
            <a:r>
              <a:rPr lang="tr-TR" sz="2400" dirty="0"/>
              <a:t>deneyimli ilk yardımcılara önerilen soluk verme yöntemidir.</a:t>
            </a:r>
          </a:p>
          <a:p>
            <a:pPr lvl="0" algn="just"/>
            <a:r>
              <a:rPr lang="tr-TR" sz="2400" dirty="0"/>
              <a:t>Ancak ağızda ciddi yaralanma varsa, ağız açılamıyorsa </a:t>
            </a:r>
            <a:r>
              <a:rPr lang="tr-TR" sz="2400" b="1" dirty="0"/>
              <a:t>ağızdan </a:t>
            </a:r>
            <a:r>
              <a:rPr lang="tr-TR" sz="2400" b="1" dirty="0" err="1"/>
              <a:t>burna</a:t>
            </a:r>
            <a:r>
              <a:rPr lang="tr-TR" sz="2400" b="1" dirty="0"/>
              <a:t> soluk vermede</a:t>
            </a:r>
            <a:r>
              <a:rPr lang="tr-TR" sz="2400" dirty="0"/>
              <a:t> alternatif olarak uygulanabilir.</a:t>
            </a:r>
          </a:p>
        </p:txBody>
      </p:sp>
      <p:sp>
        <p:nvSpPr>
          <p:cNvPr id="5" name="Başlık 1"/>
          <p:cNvSpPr>
            <a:spLocks noGrp="1"/>
          </p:cNvSpPr>
          <p:nvPr>
            <p:ph type="title"/>
          </p:nvPr>
        </p:nvSpPr>
        <p:spPr>
          <a:xfrm>
            <a:off x="457200" y="274638"/>
            <a:ext cx="7571184" cy="1143000"/>
          </a:xfrm>
          <a:solidFill>
            <a:schemeClr val="accent1">
              <a:lumMod val="20000"/>
              <a:lumOff val="80000"/>
            </a:schemeClr>
          </a:solidFill>
        </p:spPr>
        <p:txBody>
          <a:bodyPr>
            <a:normAutofit/>
          </a:bodyPr>
          <a:lstStyle/>
          <a:p>
            <a:pPr lvl="2"/>
            <a:r>
              <a:rPr lang="tr-TR" sz="3200" dirty="0">
                <a:latin typeface="+mn-lt"/>
              </a:rPr>
              <a:t>Erişkin TYD</a:t>
            </a:r>
            <a:br>
              <a:rPr lang="tr-TR" sz="3600" dirty="0">
                <a:latin typeface="+mn-lt"/>
              </a:rPr>
            </a:br>
            <a:r>
              <a:rPr lang="tr-TR" sz="2400" i="1" dirty="0">
                <a:latin typeface="+mn-lt"/>
              </a:rPr>
              <a:t>Solunum Desteği Uygulanışı</a:t>
            </a:r>
          </a:p>
        </p:txBody>
      </p:sp>
      <p:pic>
        <p:nvPicPr>
          <p:cNvPr id="9" name="Resim 8">
            <a:extLst>
              <a:ext uri="{FF2B5EF4-FFF2-40B4-BE49-F238E27FC236}">
                <a16:creationId xmlns:a16="http://schemas.microsoft.com/office/drawing/2014/main" id="{CF66F051-9903-4287-8F53-12BE6EACE5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pic>
        <p:nvPicPr>
          <p:cNvPr id="10" name="Resim 9">
            <a:extLst>
              <a:ext uri="{FF2B5EF4-FFF2-40B4-BE49-F238E27FC236}">
                <a16:creationId xmlns:a16="http://schemas.microsoft.com/office/drawing/2014/main" id="{DA809431-B108-41D3-A6B0-A1162EF5EC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564" t="31083" r="22248" b="18750"/>
          <a:stretch/>
        </p:blipFill>
        <p:spPr>
          <a:xfrm>
            <a:off x="6228184" y="1988840"/>
            <a:ext cx="2501167" cy="2230687"/>
          </a:xfrm>
          <a:prstGeom prst="rect">
            <a:avLst/>
          </a:prstGeom>
        </p:spPr>
      </p:pic>
      <p:pic>
        <p:nvPicPr>
          <p:cNvPr id="2" name="Resim 1">
            <a:extLst>
              <a:ext uri="{FF2B5EF4-FFF2-40B4-BE49-F238E27FC236}">
                <a16:creationId xmlns:a16="http://schemas.microsoft.com/office/drawing/2014/main" id="{52280424-2365-4CB9-B8EC-A94419BB9674}"/>
              </a:ext>
            </a:extLst>
          </p:cNvPr>
          <p:cNvPicPr>
            <a:picLocks noChangeAspect="1"/>
          </p:cNvPicPr>
          <p:nvPr/>
        </p:nvPicPr>
        <p:blipFill>
          <a:blip r:embed="rId5"/>
          <a:stretch>
            <a:fillRect/>
          </a:stretch>
        </p:blipFill>
        <p:spPr>
          <a:xfrm>
            <a:off x="6680769" y="4306490"/>
            <a:ext cx="1707654" cy="2276872"/>
          </a:xfrm>
          <a:prstGeom prst="rect">
            <a:avLst/>
          </a:prstGeom>
        </p:spPr>
      </p:pic>
    </p:spTree>
    <p:extLst>
      <p:ext uri="{BB962C8B-B14F-4D97-AF65-F5344CB8AC3E}">
        <p14:creationId xmlns:p14="http://schemas.microsoft.com/office/powerpoint/2010/main" val="22478932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Dikdörtgen 7">
            <a:extLst>
              <a:ext uri="{FF2B5EF4-FFF2-40B4-BE49-F238E27FC236}">
                <a16:creationId xmlns:a16="http://schemas.microsoft.com/office/drawing/2014/main" id="{154DA1B8-40CF-4C2F-B27C-F1A2FF84C99B}"/>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539552" y="1650648"/>
            <a:ext cx="5544616" cy="4824536"/>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tr-TR" sz="2400" b="1" i="1" dirty="0"/>
              <a:t>Ağızdan ağıza soluk verme:</a:t>
            </a:r>
            <a:endParaRPr lang="tr-TR" sz="2400" dirty="0"/>
          </a:p>
          <a:p>
            <a:pPr lvl="1" algn="just"/>
            <a:r>
              <a:rPr lang="tr-TR" sz="2400" dirty="0"/>
              <a:t>Alın üzerine konulan elin baş ve işaret parmağını kullanarak hasta/yaralının burnunu kapatın.</a:t>
            </a:r>
          </a:p>
          <a:p>
            <a:pPr lvl="1" algn="just"/>
            <a:r>
              <a:rPr lang="tr-TR" sz="2400" dirty="0"/>
              <a:t>Baş geri çene yukarı pozisyonunda iken hasta/yaralının ağzına ağzınızı yerleştirin.</a:t>
            </a:r>
          </a:p>
          <a:p>
            <a:pPr lvl="1" algn="just"/>
            <a:r>
              <a:rPr lang="tr-TR" sz="2400" dirty="0"/>
              <a:t>Normal bir soluk alın ve göğüs kafesi yeterince kalkıncaya kadar bir saniye içerisinde üfleyin. Sonrasında nefesin boşalmasını bekleyin ve ardından ikinci solunum desteğini uygulayın.</a:t>
            </a:r>
          </a:p>
        </p:txBody>
      </p:sp>
      <p:sp>
        <p:nvSpPr>
          <p:cNvPr id="5" name="Başlık 1"/>
          <p:cNvSpPr>
            <a:spLocks noGrp="1"/>
          </p:cNvSpPr>
          <p:nvPr>
            <p:ph type="title"/>
          </p:nvPr>
        </p:nvSpPr>
        <p:spPr>
          <a:xfrm>
            <a:off x="457200" y="274638"/>
            <a:ext cx="7571184" cy="1143000"/>
          </a:xfrm>
          <a:solidFill>
            <a:schemeClr val="accent1">
              <a:lumMod val="20000"/>
              <a:lumOff val="80000"/>
            </a:schemeClr>
          </a:solidFill>
        </p:spPr>
        <p:txBody>
          <a:bodyPr>
            <a:normAutofit/>
          </a:bodyPr>
          <a:lstStyle/>
          <a:p>
            <a:pPr lvl="2"/>
            <a:r>
              <a:rPr lang="tr-TR" sz="3200" dirty="0">
                <a:latin typeface="+mn-lt"/>
              </a:rPr>
              <a:t>Erişkin TYD</a:t>
            </a:r>
            <a:br>
              <a:rPr lang="tr-TR" sz="3600" dirty="0">
                <a:latin typeface="+mn-lt"/>
              </a:rPr>
            </a:br>
            <a:r>
              <a:rPr lang="tr-TR" sz="2400" i="1" dirty="0">
                <a:latin typeface="+mn-lt"/>
              </a:rPr>
              <a:t>Solunum Desteği Uygulanışı</a:t>
            </a:r>
          </a:p>
        </p:txBody>
      </p:sp>
      <p:pic>
        <p:nvPicPr>
          <p:cNvPr id="9" name="Resim 8">
            <a:extLst>
              <a:ext uri="{FF2B5EF4-FFF2-40B4-BE49-F238E27FC236}">
                <a16:creationId xmlns:a16="http://schemas.microsoft.com/office/drawing/2014/main" id="{5D0041B3-B7F3-482B-B6F5-9A967DFDC8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pic>
        <p:nvPicPr>
          <p:cNvPr id="10" name="Resim 9">
            <a:extLst>
              <a:ext uri="{FF2B5EF4-FFF2-40B4-BE49-F238E27FC236}">
                <a16:creationId xmlns:a16="http://schemas.microsoft.com/office/drawing/2014/main" id="{8877A3AC-6FCB-48CA-A46C-BA6B4FDA10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9641" y="4684931"/>
            <a:ext cx="2555775" cy="1916831"/>
          </a:xfrm>
          <a:prstGeom prst="rect">
            <a:avLst/>
          </a:prstGeom>
        </p:spPr>
      </p:pic>
      <p:pic>
        <p:nvPicPr>
          <p:cNvPr id="2" name="Resim 1">
            <a:extLst>
              <a:ext uri="{FF2B5EF4-FFF2-40B4-BE49-F238E27FC236}">
                <a16:creationId xmlns:a16="http://schemas.microsoft.com/office/drawing/2014/main" id="{4E42C002-0C19-4C9E-9FF0-FEAA0B2E229E}"/>
              </a:ext>
            </a:extLst>
          </p:cNvPr>
          <p:cNvPicPr>
            <a:picLocks noChangeAspect="1"/>
          </p:cNvPicPr>
          <p:nvPr/>
        </p:nvPicPr>
        <p:blipFill>
          <a:blip r:embed="rId4"/>
          <a:stretch>
            <a:fillRect/>
          </a:stretch>
        </p:blipFill>
        <p:spPr>
          <a:xfrm>
            <a:off x="6732240" y="2076193"/>
            <a:ext cx="1728192" cy="2304256"/>
          </a:xfrm>
          <a:prstGeom prst="rect">
            <a:avLst/>
          </a:prstGeom>
        </p:spPr>
      </p:pic>
    </p:spTree>
    <p:extLst>
      <p:ext uri="{BB962C8B-B14F-4D97-AF65-F5344CB8AC3E}">
        <p14:creationId xmlns:p14="http://schemas.microsoft.com/office/powerpoint/2010/main" val="31622591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5ACAC118-5A26-4CBF-B6C0-59FFA3FFB594}"/>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539552" y="1628800"/>
            <a:ext cx="7992888" cy="3240360"/>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tr-TR" sz="2400" b="1" i="1" dirty="0"/>
              <a:t>Ağızdan </a:t>
            </a:r>
            <a:r>
              <a:rPr lang="tr-TR" sz="2400" b="1" i="1" dirty="0" err="1"/>
              <a:t>burna</a:t>
            </a:r>
            <a:r>
              <a:rPr lang="tr-TR" sz="2400" b="1" i="1" dirty="0"/>
              <a:t> soluk verme:</a:t>
            </a:r>
            <a:endParaRPr lang="tr-TR" sz="2400" dirty="0"/>
          </a:p>
          <a:p>
            <a:pPr lvl="1" algn="just"/>
            <a:r>
              <a:rPr lang="tr-TR" sz="2400" dirty="0"/>
              <a:t>Hasta/yaralının çeneden de destekleyerek ağzını kapatın.</a:t>
            </a:r>
          </a:p>
          <a:p>
            <a:pPr lvl="1" algn="just"/>
            <a:r>
              <a:rPr lang="tr-TR" sz="2400" dirty="0"/>
              <a:t>Baş geri çene yukarı pozisyonunda iken hasta/yaralının burnuna ağzınızı yerleştirin.</a:t>
            </a:r>
          </a:p>
          <a:p>
            <a:pPr lvl="1" algn="just"/>
            <a:r>
              <a:rPr lang="tr-TR" sz="2400" dirty="0"/>
              <a:t>Normal bir soluk alın ve göğüs kafesi yeterince kalkıncaya kadar bir saniye içerisinde üfleyin. Sonrasında nefesin boşalmasını bekleyin ve </a:t>
            </a:r>
            <a:r>
              <a:rPr lang="tr-TR" sz="2400"/>
              <a:t>ardından ikinci </a:t>
            </a:r>
            <a:r>
              <a:rPr lang="tr-TR" sz="2400" dirty="0"/>
              <a:t>solunum desteğini uygulayın.</a:t>
            </a:r>
          </a:p>
        </p:txBody>
      </p:sp>
      <p:sp>
        <p:nvSpPr>
          <p:cNvPr id="5" name="Başlık 1"/>
          <p:cNvSpPr>
            <a:spLocks noGrp="1"/>
          </p:cNvSpPr>
          <p:nvPr>
            <p:ph type="title"/>
          </p:nvPr>
        </p:nvSpPr>
        <p:spPr>
          <a:xfrm>
            <a:off x="457200" y="274638"/>
            <a:ext cx="7571184" cy="1143000"/>
          </a:xfrm>
          <a:solidFill>
            <a:schemeClr val="accent1">
              <a:lumMod val="20000"/>
              <a:lumOff val="80000"/>
            </a:schemeClr>
          </a:solidFill>
        </p:spPr>
        <p:txBody>
          <a:bodyPr>
            <a:normAutofit/>
          </a:bodyPr>
          <a:lstStyle/>
          <a:p>
            <a:pPr lvl="2"/>
            <a:r>
              <a:rPr lang="tr-TR" sz="3200" dirty="0">
                <a:latin typeface="+mn-lt"/>
              </a:rPr>
              <a:t>Erişkin TYD</a:t>
            </a:r>
            <a:br>
              <a:rPr lang="tr-TR" sz="3600" dirty="0">
                <a:latin typeface="+mn-lt"/>
              </a:rPr>
            </a:br>
            <a:r>
              <a:rPr lang="tr-TR" sz="2400" i="1" dirty="0">
                <a:latin typeface="+mn-lt"/>
              </a:rPr>
              <a:t>Solunum Desteği Uygulanışı</a:t>
            </a:r>
          </a:p>
        </p:txBody>
      </p:sp>
      <p:pic>
        <p:nvPicPr>
          <p:cNvPr id="7" name="Resim 6">
            <a:extLst>
              <a:ext uri="{FF2B5EF4-FFF2-40B4-BE49-F238E27FC236}">
                <a16:creationId xmlns:a16="http://schemas.microsoft.com/office/drawing/2014/main" id="{CEDC5FF7-E9BF-403D-B13C-1D0ACD12B4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pic>
        <p:nvPicPr>
          <p:cNvPr id="9" name="Resim 8">
            <a:extLst>
              <a:ext uri="{FF2B5EF4-FFF2-40B4-BE49-F238E27FC236}">
                <a16:creationId xmlns:a16="http://schemas.microsoft.com/office/drawing/2014/main" id="{E76A90B4-B4D6-4F05-AF0B-D020DF9A98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7" y="4532631"/>
            <a:ext cx="1744026" cy="2325369"/>
          </a:xfrm>
          <a:prstGeom prst="rect">
            <a:avLst/>
          </a:prstGeom>
        </p:spPr>
      </p:pic>
      <p:pic>
        <p:nvPicPr>
          <p:cNvPr id="8" name="Resim 7">
            <a:extLst>
              <a:ext uri="{FF2B5EF4-FFF2-40B4-BE49-F238E27FC236}">
                <a16:creationId xmlns:a16="http://schemas.microsoft.com/office/drawing/2014/main" id="{B10785A9-DFAD-43C9-8C33-9063D5E842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8414" y="4532631"/>
            <a:ext cx="1744026" cy="2325369"/>
          </a:xfrm>
          <a:prstGeom prst="rect">
            <a:avLst/>
          </a:prstGeom>
        </p:spPr>
      </p:pic>
    </p:spTree>
    <p:extLst>
      <p:ext uri="{BB962C8B-B14F-4D97-AF65-F5344CB8AC3E}">
        <p14:creationId xmlns:p14="http://schemas.microsoft.com/office/powerpoint/2010/main" val="32491966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F8363612-BA2D-4201-A5F3-EA32FA456D36}"/>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539551" y="1801037"/>
            <a:ext cx="7848872" cy="3456384"/>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tr-TR" sz="2400" b="1" i="1" u="sng" dirty="0"/>
              <a:t>Temel Yaşam Desteğine:</a:t>
            </a:r>
          </a:p>
          <a:p>
            <a:pPr lvl="1" algn="just"/>
            <a:r>
              <a:rPr lang="tr-TR" sz="2000" dirty="0"/>
              <a:t>Hasta/yaralı düzelinceye, ilk yardımcı Temel Yaşam Desteği yapamayacak derecede yoruluncaya veya sağlık ekibi olay yerine gelinceye kadar devam edilmelidir.</a:t>
            </a:r>
          </a:p>
          <a:p>
            <a:pPr lvl="1" algn="just"/>
            <a:r>
              <a:rPr lang="tr-TR" sz="2000" dirty="0"/>
              <a:t>Bilinci yerine gelen, normal solunumu olan, konuşmaya başlayan, gözünü açan ve hareketlenen hastada ise Temel Yaşam Desteğine devam edilmemelidir.</a:t>
            </a:r>
          </a:p>
          <a:p>
            <a:pPr lvl="1" algn="just"/>
            <a:r>
              <a:rPr lang="tr-TR" sz="2000" dirty="0"/>
              <a:t>TYD sonlandırılmalı ve hasta/yaralı kurtarma (iyileşme, derlenme) pozisyonuna getirilmelidir.</a:t>
            </a:r>
          </a:p>
        </p:txBody>
      </p:sp>
      <p:sp>
        <p:nvSpPr>
          <p:cNvPr id="5" name="Başlık 1"/>
          <p:cNvSpPr>
            <a:spLocks noGrp="1"/>
          </p:cNvSpPr>
          <p:nvPr>
            <p:ph type="title"/>
          </p:nvPr>
        </p:nvSpPr>
        <p:spPr>
          <a:xfrm>
            <a:off x="457200" y="274638"/>
            <a:ext cx="7571184" cy="1143000"/>
          </a:xfrm>
          <a:solidFill>
            <a:schemeClr val="accent1">
              <a:lumMod val="20000"/>
              <a:lumOff val="80000"/>
            </a:schemeClr>
          </a:solidFill>
        </p:spPr>
        <p:txBody>
          <a:bodyPr>
            <a:normAutofit/>
          </a:bodyPr>
          <a:lstStyle/>
          <a:p>
            <a:pPr lvl="2"/>
            <a:r>
              <a:rPr lang="tr-TR" sz="3200" dirty="0">
                <a:latin typeface="+mn-lt"/>
              </a:rPr>
              <a:t>Erişkin TYD</a:t>
            </a:r>
            <a:br>
              <a:rPr lang="tr-TR" sz="3600" dirty="0">
                <a:latin typeface="+mn-lt"/>
              </a:rPr>
            </a:br>
            <a:r>
              <a:rPr lang="tr-TR" sz="2400" i="1" dirty="0">
                <a:latin typeface="+mn-lt"/>
              </a:rPr>
              <a:t>Sonlandırma</a:t>
            </a:r>
          </a:p>
        </p:txBody>
      </p:sp>
      <p:pic>
        <p:nvPicPr>
          <p:cNvPr id="7" name="Resim 6">
            <a:extLst>
              <a:ext uri="{FF2B5EF4-FFF2-40B4-BE49-F238E27FC236}">
                <a16:creationId xmlns:a16="http://schemas.microsoft.com/office/drawing/2014/main" id="{1D3030EE-66B6-446F-9948-FF02D4F225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pic>
        <p:nvPicPr>
          <p:cNvPr id="8" name="Resim 7">
            <a:extLst>
              <a:ext uri="{FF2B5EF4-FFF2-40B4-BE49-F238E27FC236}">
                <a16:creationId xmlns:a16="http://schemas.microsoft.com/office/drawing/2014/main" id="{A903E3E4-F929-4B72-8176-BFFE311574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3754" y="4581128"/>
            <a:ext cx="2861667" cy="2146250"/>
          </a:xfrm>
          <a:prstGeom prst="rect">
            <a:avLst/>
          </a:prstGeom>
        </p:spPr>
      </p:pic>
    </p:spTree>
    <p:extLst>
      <p:ext uri="{BB962C8B-B14F-4D97-AF65-F5344CB8AC3E}">
        <p14:creationId xmlns:p14="http://schemas.microsoft.com/office/powerpoint/2010/main" val="32368854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7B774A94-540F-4B7B-A760-16B75578BA26}"/>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539552" y="1772816"/>
            <a:ext cx="7992888" cy="4104456"/>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r>
              <a:rPr lang="tr-TR" sz="2400" dirty="0"/>
              <a:t>Erişkinlerde ani kalp durmasında kalp kaynaklı nedenler ilk sırada yer alır.</a:t>
            </a:r>
          </a:p>
          <a:p>
            <a:pPr algn="just"/>
            <a:r>
              <a:rPr lang="tr-TR" sz="2400" dirty="0"/>
              <a:t>Bebeklerde ve çocuklarda ise ani kalp durması genellikle kalp kaynaklı nedenlerden daha ziyade ilerleyen solunum yetmezliği veya şokun bir sonucu olarak ortaya çıkar.</a:t>
            </a:r>
          </a:p>
          <a:p>
            <a:pPr lvl="0" algn="just"/>
            <a:r>
              <a:rPr lang="tr-TR" sz="2400" dirty="0"/>
              <a:t>Ani kalp durması olan kişiye göğüs basısı yaparak başta beyin olmak üzere diğer hayati organların kan dolaşımını sağlayarak oksijen almasını sağlamak amacı ile kişiye yaşam zincirinin halkaları dikkate alınarak Temel Yaşam Desteği uygulanması gereklidir.</a:t>
            </a:r>
          </a:p>
        </p:txBody>
      </p:sp>
      <p:sp>
        <p:nvSpPr>
          <p:cNvPr id="5" name="Başlık 1"/>
          <p:cNvSpPr>
            <a:spLocks noGrp="1"/>
          </p:cNvSpPr>
          <p:nvPr>
            <p:ph type="title"/>
          </p:nvPr>
        </p:nvSpPr>
        <p:spPr>
          <a:xfrm>
            <a:off x="457200" y="274638"/>
            <a:ext cx="7571184" cy="1143000"/>
          </a:xfrm>
          <a:solidFill>
            <a:schemeClr val="accent1">
              <a:lumMod val="20000"/>
              <a:lumOff val="80000"/>
            </a:schemeClr>
          </a:solidFill>
        </p:spPr>
        <p:txBody>
          <a:bodyPr>
            <a:normAutofit/>
          </a:bodyPr>
          <a:lstStyle/>
          <a:p>
            <a:pPr lvl="2"/>
            <a:r>
              <a:rPr lang="tr-TR" sz="3200" dirty="0">
                <a:latin typeface="+mn-lt"/>
              </a:rPr>
              <a:t>Erişkin TYD</a:t>
            </a:r>
            <a:br>
              <a:rPr lang="tr-TR" sz="3600" dirty="0">
                <a:latin typeface="+mn-lt"/>
              </a:rPr>
            </a:br>
            <a:r>
              <a:rPr lang="tr-TR" sz="2400" i="1" dirty="0">
                <a:latin typeface="+mn-lt"/>
              </a:rPr>
              <a:t>Özet</a:t>
            </a:r>
          </a:p>
        </p:txBody>
      </p:sp>
      <p:pic>
        <p:nvPicPr>
          <p:cNvPr id="7" name="Resim 6">
            <a:extLst>
              <a:ext uri="{FF2B5EF4-FFF2-40B4-BE49-F238E27FC236}">
                <a16:creationId xmlns:a16="http://schemas.microsoft.com/office/drawing/2014/main" id="{3A860F94-6F63-4665-BB07-53D07C55DD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spTree>
    <p:extLst>
      <p:ext uri="{BB962C8B-B14F-4D97-AF65-F5344CB8AC3E}">
        <p14:creationId xmlns:p14="http://schemas.microsoft.com/office/powerpoint/2010/main" val="28017780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75953FBE-252C-4681-9AF6-46C3084E49D8}"/>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611560" y="1988840"/>
            <a:ext cx="7992888" cy="3960440"/>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r>
              <a:rPr lang="tr-TR" sz="2400" dirty="0"/>
              <a:t>Yaşam zincirindeki her halka son derece önemli ve de gereklidir. Halkalar olay yerinde başlar ve hastanede sonlanır.</a:t>
            </a:r>
          </a:p>
          <a:p>
            <a:pPr lvl="0" algn="just"/>
            <a:r>
              <a:rPr lang="tr-TR" sz="2400" dirty="0"/>
              <a:t>Halkaların birinde olan eksiklik veya gecikme Temel Yaşam Desteği başarısını azaltarak hastanın hayatta kalma şansını azaltır.</a:t>
            </a:r>
          </a:p>
          <a:p>
            <a:pPr lvl="0" algn="just"/>
            <a:r>
              <a:rPr lang="tr-TR" sz="2400" dirty="0"/>
              <a:t>Temel Yaşam Desteği belirli bir sıra ile yapılmalıdır.</a:t>
            </a:r>
          </a:p>
          <a:p>
            <a:pPr lvl="0" algn="just"/>
            <a:r>
              <a:rPr lang="tr-TR" sz="2400" dirty="0"/>
              <a:t>Temel Yaşam Desteğinde uygulanan kalp masajının etkin olması ve </a:t>
            </a:r>
            <a:r>
              <a:rPr lang="tr-TR" sz="2400" b="1" dirty="0"/>
              <a:t>HIZLI BASTIR, GÜÇLÜ BASTIR </a:t>
            </a:r>
            <a:r>
              <a:rPr lang="tr-TR" sz="2400" dirty="0"/>
              <a:t>prensibine göre yapılması gereklidir.</a:t>
            </a:r>
          </a:p>
        </p:txBody>
      </p:sp>
      <p:sp>
        <p:nvSpPr>
          <p:cNvPr id="5" name="Başlık 1"/>
          <p:cNvSpPr>
            <a:spLocks noGrp="1"/>
          </p:cNvSpPr>
          <p:nvPr>
            <p:ph type="title"/>
          </p:nvPr>
        </p:nvSpPr>
        <p:spPr>
          <a:xfrm>
            <a:off x="457200" y="274638"/>
            <a:ext cx="7571184" cy="1143000"/>
          </a:xfrm>
          <a:solidFill>
            <a:schemeClr val="accent1">
              <a:lumMod val="20000"/>
              <a:lumOff val="80000"/>
            </a:schemeClr>
          </a:solidFill>
        </p:spPr>
        <p:txBody>
          <a:bodyPr>
            <a:normAutofit/>
          </a:bodyPr>
          <a:lstStyle/>
          <a:p>
            <a:pPr lvl="2"/>
            <a:r>
              <a:rPr lang="tr-TR" sz="3200" dirty="0">
                <a:latin typeface="+mn-lt"/>
              </a:rPr>
              <a:t>Erişkin TYD</a:t>
            </a:r>
            <a:br>
              <a:rPr lang="tr-TR" sz="3600" dirty="0">
                <a:latin typeface="+mn-lt"/>
              </a:rPr>
            </a:br>
            <a:r>
              <a:rPr lang="tr-TR" sz="2400" i="1" dirty="0">
                <a:latin typeface="+mn-lt"/>
              </a:rPr>
              <a:t>Özet</a:t>
            </a:r>
          </a:p>
        </p:txBody>
      </p:sp>
      <p:pic>
        <p:nvPicPr>
          <p:cNvPr id="7" name="Resim 6">
            <a:extLst>
              <a:ext uri="{FF2B5EF4-FFF2-40B4-BE49-F238E27FC236}">
                <a16:creationId xmlns:a16="http://schemas.microsoft.com/office/drawing/2014/main" id="{E1B430BC-DDC1-425B-AE9A-CC356C276B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spTree>
    <p:extLst>
      <p:ext uri="{BB962C8B-B14F-4D97-AF65-F5344CB8AC3E}">
        <p14:creationId xmlns:p14="http://schemas.microsoft.com/office/powerpoint/2010/main" val="12354053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23F5F6B3-902A-474C-A308-02D11CE1E934}"/>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611560" y="2204864"/>
            <a:ext cx="7992888" cy="3168352"/>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r>
              <a:rPr lang="tr-TR" sz="2400" dirty="0"/>
              <a:t>Eğer mümkünse göğüs basısı ile beraber solunum desteği de verilmelidir.</a:t>
            </a:r>
          </a:p>
          <a:p>
            <a:pPr lvl="0" algn="just"/>
            <a:r>
              <a:rPr lang="tr-TR" sz="2400" dirty="0"/>
              <a:t>Ancak suni solunum yaptırılması ilk yardımcı açısından risk oluşturuyorsa sadece kalp masajı şeklindeki uygulamayı da tercih edebilir.</a:t>
            </a:r>
          </a:p>
          <a:p>
            <a:pPr algn="just"/>
            <a:r>
              <a:rPr lang="tr-TR" sz="2400" dirty="0"/>
              <a:t>Yalnızca kalp masajı yapılacak ise dakikada 100-120 göğüs basısı kesintisiz olarak uygulanmalıdır. </a:t>
            </a:r>
          </a:p>
        </p:txBody>
      </p:sp>
      <p:sp>
        <p:nvSpPr>
          <p:cNvPr id="5" name="Başlık 1"/>
          <p:cNvSpPr>
            <a:spLocks noGrp="1"/>
          </p:cNvSpPr>
          <p:nvPr>
            <p:ph type="title"/>
          </p:nvPr>
        </p:nvSpPr>
        <p:spPr>
          <a:xfrm>
            <a:off x="457200" y="274638"/>
            <a:ext cx="7571184" cy="1143000"/>
          </a:xfrm>
          <a:solidFill>
            <a:schemeClr val="accent1">
              <a:lumMod val="20000"/>
              <a:lumOff val="80000"/>
            </a:schemeClr>
          </a:solidFill>
        </p:spPr>
        <p:txBody>
          <a:bodyPr>
            <a:normAutofit/>
          </a:bodyPr>
          <a:lstStyle/>
          <a:p>
            <a:pPr lvl="2"/>
            <a:r>
              <a:rPr lang="tr-TR" sz="3200" i="1" dirty="0">
                <a:latin typeface="+mn-lt"/>
              </a:rPr>
              <a:t>Erişkin TYD</a:t>
            </a:r>
            <a:br>
              <a:rPr lang="tr-TR" sz="3600" i="1" dirty="0">
                <a:latin typeface="+mn-lt"/>
              </a:rPr>
            </a:br>
            <a:r>
              <a:rPr lang="tr-TR" sz="2400" i="1" dirty="0">
                <a:latin typeface="+mn-lt"/>
              </a:rPr>
              <a:t>Özet</a:t>
            </a:r>
          </a:p>
        </p:txBody>
      </p:sp>
      <p:pic>
        <p:nvPicPr>
          <p:cNvPr id="7" name="Resim 6">
            <a:extLst>
              <a:ext uri="{FF2B5EF4-FFF2-40B4-BE49-F238E27FC236}">
                <a16:creationId xmlns:a16="http://schemas.microsoft.com/office/drawing/2014/main" id="{C2CE9269-2A49-417D-A5C6-10B096EBDB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spTree>
    <p:extLst>
      <p:ext uri="{BB962C8B-B14F-4D97-AF65-F5344CB8AC3E}">
        <p14:creationId xmlns:p14="http://schemas.microsoft.com/office/powerpoint/2010/main" val="26455535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436E9EF3-AA42-45B8-B637-31719D2A1966}"/>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611560" y="1772816"/>
            <a:ext cx="7992888" cy="4104456"/>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r>
              <a:rPr lang="tr-TR" sz="2400" dirty="0"/>
              <a:t>Kalp masajı ve solunum desteğini birlikte uygulamak istenirse; 30 kalp masajı, 2 (iki) solunum 5 (beş) döngü olarak şekilde uygulamalıdır.</a:t>
            </a:r>
          </a:p>
          <a:p>
            <a:pPr lvl="0" algn="just"/>
            <a:r>
              <a:rPr lang="tr-TR" sz="2400" dirty="0"/>
              <a:t>İki dakikanın sonunda en fazla 10 saniye içerisinde yapacağınız değerlendirmede OED kullanımını gerektiren bir durum ve yaşamsal bulgular yoksa kalp masajına devam edilmelidir.</a:t>
            </a:r>
          </a:p>
          <a:p>
            <a:pPr algn="just"/>
            <a:r>
              <a:rPr lang="tr-TR" sz="2400" dirty="0"/>
              <a:t>Temel Yaşam Desteğine; hasta/yaralı düzelinceye, ilk yardımcı Temel Yaşam Desteği yapamayacak derecede yoruluncaya veya sağlık ekibi olay yerine gelinceye kadar devam edilmelidir.</a:t>
            </a:r>
          </a:p>
          <a:p>
            <a:pPr marL="0" lvl="0" indent="0" algn="just">
              <a:buNone/>
            </a:pPr>
            <a:endParaRPr lang="tr-TR" sz="2400" dirty="0"/>
          </a:p>
        </p:txBody>
      </p:sp>
      <p:sp>
        <p:nvSpPr>
          <p:cNvPr id="5" name="Başlık 1"/>
          <p:cNvSpPr>
            <a:spLocks noGrp="1"/>
          </p:cNvSpPr>
          <p:nvPr>
            <p:ph type="title"/>
          </p:nvPr>
        </p:nvSpPr>
        <p:spPr>
          <a:xfrm>
            <a:off x="457200" y="274638"/>
            <a:ext cx="7571184" cy="1143000"/>
          </a:xfrm>
          <a:solidFill>
            <a:schemeClr val="accent1">
              <a:lumMod val="20000"/>
              <a:lumOff val="80000"/>
            </a:schemeClr>
          </a:solidFill>
        </p:spPr>
        <p:txBody>
          <a:bodyPr>
            <a:normAutofit/>
          </a:bodyPr>
          <a:lstStyle/>
          <a:p>
            <a:pPr lvl="2"/>
            <a:r>
              <a:rPr lang="tr-TR" sz="3200" dirty="0">
                <a:latin typeface="+mn-lt"/>
              </a:rPr>
              <a:t>Erişkin TYD</a:t>
            </a:r>
            <a:br>
              <a:rPr lang="tr-TR" sz="3600" dirty="0">
                <a:latin typeface="+mn-lt"/>
              </a:rPr>
            </a:br>
            <a:r>
              <a:rPr lang="tr-TR" sz="2400" i="1" dirty="0">
                <a:latin typeface="+mn-lt"/>
              </a:rPr>
              <a:t>Özet</a:t>
            </a:r>
          </a:p>
        </p:txBody>
      </p:sp>
      <p:pic>
        <p:nvPicPr>
          <p:cNvPr id="7" name="Resim 6">
            <a:extLst>
              <a:ext uri="{FF2B5EF4-FFF2-40B4-BE49-F238E27FC236}">
                <a16:creationId xmlns:a16="http://schemas.microsoft.com/office/drawing/2014/main" id="{A2FCB37C-2CAC-47EE-9617-9EB52EC5E6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spTree>
    <p:extLst>
      <p:ext uri="{BB962C8B-B14F-4D97-AF65-F5344CB8AC3E}">
        <p14:creationId xmlns:p14="http://schemas.microsoft.com/office/powerpoint/2010/main" val="40852282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0DDA9D52-DD2E-4CCD-ADFF-79FB7383D7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704" y="1268760"/>
            <a:ext cx="5652120" cy="3976121"/>
          </a:xfrm>
          <a:prstGeom prst="rect">
            <a:avLst/>
          </a:prstGeom>
        </p:spPr>
      </p:pic>
      <p:sp>
        <p:nvSpPr>
          <p:cNvPr id="3" name="Metin kutusu 1">
            <a:extLst>
              <a:ext uri="{FF2B5EF4-FFF2-40B4-BE49-F238E27FC236}">
                <a16:creationId xmlns:a16="http://schemas.microsoft.com/office/drawing/2014/main" id="{307DE7A1-EB4D-45DC-ADFE-4D0B8A9F6528}"/>
              </a:ext>
            </a:extLst>
          </p:cNvPr>
          <p:cNvSpPr txBox="1"/>
          <p:nvPr/>
        </p:nvSpPr>
        <p:spPr>
          <a:xfrm>
            <a:off x="4407392" y="5257457"/>
            <a:ext cx="652743" cy="369332"/>
          </a:xfrm>
          <a:prstGeom prst="rect">
            <a:avLst/>
          </a:prstGeom>
          <a:noFill/>
        </p:spPr>
        <p:txBody>
          <a:bodyPr wrap="none" rtlCol="0">
            <a:sp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t>2021</a:t>
            </a:r>
          </a:p>
        </p:txBody>
      </p:sp>
    </p:spTree>
    <p:extLst>
      <p:ext uri="{BB962C8B-B14F-4D97-AF65-F5344CB8AC3E}">
        <p14:creationId xmlns:p14="http://schemas.microsoft.com/office/powerpoint/2010/main" val="1304784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FBF0A5E1-DA87-4FF9-93E0-15EC72ADC4DC}"/>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Başlık 1"/>
          <p:cNvSpPr>
            <a:spLocks noGrp="1"/>
          </p:cNvSpPr>
          <p:nvPr>
            <p:ph type="title"/>
          </p:nvPr>
        </p:nvSpPr>
        <p:spPr>
          <a:xfrm>
            <a:off x="457200" y="274638"/>
            <a:ext cx="5626968" cy="1143000"/>
          </a:xfrm>
        </p:spPr>
        <p:txBody>
          <a:bodyPr>
            <a:normAutofit/>
          </a:bodyPr>
          <a:lstStyle/>
          <a:p>
            <a:pPr algn="l"/>
            <a:r>
              <a:rPr lang="tr-TR" sz="3200" dirty="0"/>
              <a:t>Genel Bilgiler</a:t>
            </a:r>
          </a:p>
        </p:txBody>
      </p:sp>
      <p:sp>
        <p:nvSpPr>
          <p:cNvPr id="4" name="İçerik Yer Tutucusu 2"/>
          <p:cNvSpPr txBox="1">
            <a:spLocks/>
          </p:cNvSpPr>
          <p:nvPr/>
        </p:nvSpPr>
        <p:spPr>
          <a:xfrm>
            <a:off x="565200" y="2204864"/>
            <a:ext cx="7895232" cy="2952328"/>
          </a:xfrm>
          <a:prstGeom prst="rect">
            <a:avLst/>
          </a:prstGeom>
          <a:solidFill>
            <a:schemeClr val="bg1"/>
          </a:solidFill>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tr-TR" sz="2400" dirty="0"/>
              <a:t>Ani kalp durmasında çoğunlukla kalp, ortaya çıkan ve uzun süren düzensiz atımlar nedeni ile etkili kalp atımı ve kan dolaşımı oluşturamaz ve buna bağlı olarak kan akımı durur.</a:t>
            </a:r>
          </a:p>
          <a:p>
            <a:pPr marL="0" indent="0" algn="just">
              <a:buNone/>
            </a:pPr>
            <a:endParaRPr lang="tr-TR" sz="2400" b="1" dirty="0"/>
          </a:p>
          <a:p>
            <a:pPr algn="just"/>
            <a:r>
              <a:rPr lang="tr-TR" sz="2400" dirty="0"/>
              <a:t>Kan akımının durmasından sonraki ilk 4-6 dakika önemlidir. Çünkü bu süre aşıldıktan sonra beyinde geri dönüşümsüz hasarlanmalar meydana gelmeye başlar.</a:t>
            </a:r>
            <a:r>
              <a:rPr lang="tr-TR" sz="2400" b="1" dirty="0"/>
              <a:t> </a:t>
            </a:r>
            <a:endParaRPr lang="tr-TR" sz="2400" dirty="0"/>
          </a:p>
        </p:txBody>
      </p:sp>
      <p:pic>
        <p:nvPicPr>
          <p:cNvPr id="6" name="Resim 5">
            <a:extLst>
              <a:ext uri="{FF2B5EF4-FFF2-40B4-BE49-F238E27FC236}">
                <a16:creationId xmlns:a16="http://schemas.microsoft.com/office/drawing/2014/main" id="{1FB08D09-7374-485C-BA43-597ED7F299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spTree>
    <p:extLst>
      <p:ext uri="{BB962C8B-B14F-4D97-AF65-F5344CB8AC3E}">
        <p14:creationId xmlns:p14="http://schemas.microsoft.com/office/powerpoint/2010/main" val="770885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D5D92DB9-973B-4346-9CCF-85E2DC746D87}"/>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Başlık 1"/>
          <p:cNvSpPr>
            <a:spLocks noGrp="1"/>
          </p:cNvSpPr>
          <p:nvPr>
            <p:ph type="title"/>
          </p:nvPr>
        </p:nvSpPr>
        <p:spPr>
          <a:xfrm>
            <a:off x="457200" y="274638"/>
            <a:ext cx="5626968" cy="1143000"/>
          </a:xfrm>
        </p:spPr>
        <p:txBody>
          <a:bodyPr>
            <a:normAutofit/>
          </a:bodyPr>
          <a:lstStyle/>
          <a:p>
            <a:pPr algn="l"/>
            <a:r>
              <a:rPr lang="tr-TR" sz="3200" dirty="0"/>
              <a:t>Genel Bilgiler</a:t>
            </a:r>
          </a:p>
        </p:txBody>
      </p:sp>
      <p:sp>
        <p:nvSpPr>
          <p:cNvPr id="4" name="İçerik Yer Tutucusu 2"/>
          <p:cNvSpPr txBox="1">
            <a:spLocks/>
          </p:cNvSpPr>
          <p:nvPr/>
        </p:nvSpPr>
        <p:spPr>
          <a:xfrm>
            <a:off x="647564" y="1650648"/>
            <a:ext cx="7848872" cy="4680520"/>
          </a:xfrm>
          <a:prstGeom prst="rect">
            <a:avLst/>
          </a:prstGeom>
          <a:solidFill>
            <a:schemeClr val="bg1"/>
          </a:solidFill>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tr-TR" sz="2400" dirty="0"/>
              <a:t>Ani kalp durması meydana geldiğinde </a:t>
            </a:r>
            <a:r>
              <a:rPr lang="tr-TR" sz="2400" b="1" dirty="0"/>
              <a:t>yaşam zincirinin halkaları </a:t>
            </a:r>
            <a:r>
              <a:rPr lang="tr-TR" sz="2400" dirty="0"/>
              <a:t>dikkate alınarak Temel Yaşam Desteği uygulanması kişinin sağlıklı bir birey olarak hayatta kalma şansını artırır.</a:t>
            </a:r>
          </a:p>
          <a:p>
            <a:pPr marL="0" indent="0" algn="just">
              <a:buNone/>
            </a:pPr>
            <a:endParaRPr lang="tr-TR" sz="2400" dirty="0"/>
          </a:p>
          <a:p>
            <a:pPr algn="just"/>
            <a:r>
              <a:rPr lang="tr-TR" sz="2400" dirty="0"/>
              <a:t>Temel Yaşam Desteği uygulaması için sağlıkçı olmaya gerek yoktur. Fakat</a:t>
            </a:r>
            <a:r>
              <a:rPr lang="tr-TR" sz="2400" b="1" dirty="0"/>
              <a:t> eğitim </a:t>
            </a:r>
            <a:r>
              <a:rPr lang="tr-TR" sz="2400" dirty="0"/>
              <a:t>alınması şarttır.</a:t>
            </a:r>
          </a:p>
        </p:txBody>
      </p:sp>
      <p:pic>
        <p:nvPicPr>
          <p:cNvPr id="6" name="Resim 5">
            <a:extLst>
              <a:ext uri="{FF2B5EF4-FFF2-40B4-BE49-F238E27FC236}">
                <a16:creationId xmlns:a16="http://schemas.microsoft.com/office/drawing/2014/main" id="{0DD3B9C7-DACC-43AF-BFB7-F96AA76691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spTree>
    <p:extLst>
      <p:ext uri="{BB962C8B-B14F-4D97-AF65-F5344CB8AC3E}">
        <p14:creationId xmlns:p14="http://schemas.microsoft.com/office/powerpoint/2010/main" val="3086167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4B0CE3ED-30F6-4FE2-A8ED-C185F58F713B}"/>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Başlık 1"/>
          <p:cNvSpPr>
            <a:spLocks noGrp="1"/>
          </p:cNvSpPr>
          <p:nvPr>
            <p:ph type="title"/>
          </p:nvPr>
        </p:nvSpPr>
        <p:spPr>
          <a:xfrm>
            <a:off x="457200" y="274638"/>
            <a:ext cx="5626968" cy="1143000"/>
          </a:xfrm>
        </p:spPr>
        <p:txBody>
          <a:bodyPr>
            <a:normAutofit/>
          </a:bodyPr>
          <a:lstStyle/>
          <a:p>
            <a:pPr algn="l"/>
            <a:r>
              <a:rPr lang="tr-TR" sz="3200" dirty="0"/>
              <a:t>Genel Bilgiler </a:t>
            </a:r>
            <a:br>
              <a:rPr lang="tr-TR" sz="3200" dirty="0"/>
            </a:br>
            <a:r>
              <a:rPr lang="tr-TR" sz="2400" dirty="0"/>
              <a:t>Yaşam Zinciri</a:t>
            </a:r>
            <a:endParaRPr lang="tr-TR" sz="3200" dirty="0"/>
          </a:p>
        </p:txBody>
      </p:sp>
      <p:pic>
        <p:nvPicPr>
          <p:cNvPr id="6" name="Resim 5">
            <a:extLst>
              <a:ext uri="{FF2B5EF4-FFF2-40B4-BE49-F238E27FC236}">
                <a16:creationId xmlns:a16="http://schemas.microsoft.com/office/drawing/2014/main" id="{2E97839E-7318-4123-8668-DCAF874BD6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pic>
        <p:nvPicPr>
          <p:cNvPr id="7" name="Resim 6">
            <a:extLst>
              <a:ext uri="{FF2B5EF4-FFF2-40B4-BE49-F238E27FC236}">
                <a16:creationId xmlns:a16="http://schemas.microsoft.com/office/drawing/2014/main" id="{5B3BF938-3F27-410E-8ECF-EAF0AAA55E37}"/>
              </a:ext>
            </a:extLst>
          </p:cNvPr>
          <p:cNvPicPr>
            <a:picLocks noChangeAspect="1"/>
          </p:cNvPicPr>
          <p:nvPr/>
        </p:nvPicPr>
        <p:blipFill>
          <a:blip r:embed="rId3"/>
          <a:stretch>
            <a:fillRect/>
          </a:stretch>
        </p:blipFill>
        <p:spPr>
          <a:xfrm>
            <a:off x="1043608" y="2636912"/>
            <a:ext cx="7349786" cy="3048434"/>
          </a:xfrm>
          <a:prstGeom prst="rect">
            <a:avLst/>
          </a:prstGeom>
        </p:spPr>
      </p:pic>
    </p:spTree>
    <p:extLst>
      <p:ext uri="{BB962C8B-B14F-4D97-AF65-F5344CB8AC3E}">
        <p14:creationId xmlns:p14="http://schemas.microsoft.com/office/powerpoint/2010/main" val="3906939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4B0CE3ED-30F6-4FE2-A8ED-C185F58F713B}"/>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Başlık 1"/>
          <p:cNvSpPr>
            <a:spLocks noGrp="1"/>
          </p:cNvSpPr>
          <p:nvPr>
            <p:ph type="title"/>
          </p:nvPr>
        </p:nvSpPr>
        <p:spPr>
          <a:xfrm>
            <a:off x="457200" y="274638"/>
            <a:ext cx="5626968" cy="1143000"/>
          </a:xfrm>
        </p:spPr>
        <p:txBody>
          <a:bodyPr>
            <a:normAutofit/>
          </a:bodyPr>
          <a:lstStyle/>
          <a:p>
            <a:pPr algn="l"/>
            <a:r>
              <a:rPr lang="tr-TR" sz="3200" dirty="0"/>
              <a:t>Genel Bilgiler </a:t>
            </a:r>
            <a:br>
              <a:rPr lang="tr-TR" sz="3200" dirty="0"/>
            </a:br>
            <a:r>
              <a:rPr lang="tr-TR" sz="2400" dirty="0"/>
              <a:t>Yaşam Zinciri</a:t>
            </a:r>
            <a:endParaRPr lang="tr-TR" sz="3200" dirty="0"/>
          </a:p>
        </p:txBody>
      </p:sp>
      <p:sp>
        <p:nvSpPr>
          <p:cNvPr id="4" name="İçerik Yer Tutucusu 2"/>
          <p:cNvSpPr txBox="1">
            <a:spLocks/>
          </p:cNvSpPr>
          <p:nvPr/>
        </p:nvSpPr>
        <p:spPr>
          <a:xfrm>
            <a:off x="539552" y="1556792"/>
            <a:ext cx="7992888" cy="4608512"/>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r>
              <a:rPr lang="tr-TR" sz="2400" dirty="0"/>
              <a:t>Yaşam zinciri:</a:t>
            </a:r>
          </a:p>
          <a:p>
            <a:pPr lvl="1" algn="just"/>
            <a:r>
              <a:rPr lang="tr-TR" sz="2400" dirty="0"/>
              <a:t>Ani kalp durmasının hızlıca tanınması ve 112 acil yardım numarasının aranması</a:t>
            </a:r>
          </a:p>
          <a:p>
            <a:pPr lvl="1" algn="just"/>
            <a:r>
              <a:rPr lang="tr-TR" sz="2400" dirty="0"/>
              <a:t>Erken dönemde göğüs basısına başlanması ve</a:t>
            </a:r>
          </a:p>
          <a:p>
            <a:pPr lvl="1" algn="just"/>
            <a:r>
              <a:rPr lang="tr-TR" sz="2400" dirty="0"/>
              <a:t>OED ile erken dönemde </a:t>
            </a:r>
            <a:r>
              <a:rPr lang="tr-TR" sz="2400" dirty="0" err="1"/>
              <a:t>defibrilasyon</a:t>
            </a:r>
            <a:r>
              <a:rPr lang="tr-TR" sz="2400" dirty="0"/>
              <a:t> yapılmasını içerir.</a:t>
            </a:r>
          </a:p>
          <a:p>
            <a:pPr algn="just"/>
            <a:r>
              <a:rPr lang="tr-TR" sz="2400" dirty="0"/>
              <a:t>Yaşam zincirindeki her halka son derece önemli ve de gereklidir. </a:t>
            </a:r>
          </a:p>
          <a:p>
            <a:pPr algn="just"/>
            <a:r>
              <a:rPr lang="tr-TR" sz="2400" dirty="0"/>
              <a:t>Halkaların birinde olan eksiklik veya gecikme Temel Yaşam Desteği başarısını azaltarak hastanın hayatta kalma şansını azaltır.</a:t>
            </a:r>
          </a:p>
        </p:txBody>
      </p:sp>
      <p:pic>
        <p:nvPicPr>
          <p:cNvPr id="6" name="Resim 5">
            <a:extLst>
              <a:ext uri="{FF2B5EF4-FFF2-40B4-BE49-F238E27FC236}">
                <a16:creationId xmlns:a16="http://schemas.microsoft.com/office/drawing/2014/main" id="{2E97839E-7318-4123-8668-DCAF874BD6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spTree>
    <p:extLst>
      <p:ext uri="{BB962C8B-B14F-4D97-AF65-F5344CB8AC3E}">
        <p14:creationId xmlns:p14="http://schemas.microsoft.com/office/powerpoint/2010/main" val="452526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445A518F-4E90-4706-815C-3D6C0DB90065}"/>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Başlık 1"/>
          <p:cNvSpPr>
            <a:spLocks noGrp="1"/>
          </p:cNvSpPr>
          <p:nvPr>
            <p:ph type="title"/>
          </p:nvPr>
        </p:nvSpPr>
        <p:spPr>
          <a:xfrm>
            <a:off x="224175" y="193750"/>
            <a:ext cx="7931224" cy="1296144"/>
          </a:xfrm>
          <a:solidFill>
            <a:schemeClr val="accent1">
              <a:lumMod val="20000"/>
              <a:lumOff val="80000"/>
            </a:schemeClr>
          </a:solidFill>
        </p:spPr>
        <p:txBody>
          <a:bodyPr>
            <a:normAutofit/>
          </a:bodyPr>
          <a:lstStyle/>
          <a:p>
            <a:pPr lvl="0"/>
            <a:r>
              <a:rPr lang="tr-TR" sz="3600" b="1" dirty="0"/>
              <a:t>ERİŞKİNLERDE TEMEL YAŞAM DESTEĞİ (TYD)</a:t>
            </a:r>
          </a:p>
        </p:txBody>
      </p:sp>
      <p:pic>
        <p:nvPicPr>
          <p:cNvPr id="5" name="Resim 4">
            <a:extLst>
              <a:ext uri="{FF2B5EF4-FFF2-40B4-BE49-F238E27FC236}">
                <a16:creationId xmlns:a16="http://schemas.microsoft.com/office/drawing/2014/main" id="{E333403C-7F01-42EC-AFDB-701EEDDBE0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pic>
        <p:nvPicPr>
          <p:cNvPr id="6" name="Resim 5">
            <a:extLst>
              <a:ext uri="{FF2B5EF4-FFF2-40B4-BE49-F238E27FC236}">
                <a16:creationId xmlns:a16="http://schemas.microsoft.com/office/drawing/2014/main" id="{05588351-B349-4A76-B13A-98A99E4C6C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9712" y="2204864"/>
            <a:ext cx="5418348" cy="4063761"/>
          </a:xfrm>
          <a:prstGeom prst="rect">
            <a:avLst/>
          </a:prstGeom>
        </p:spPr>
      </p:pic>
    </p:spTree>
    <p:extLst>
      <p:ext uri="{BB962C8B-B14F-4D97-AF65-F5344CB8AC3E}">
        <p14:creationId xmlns:p14="http://schemas.microsoft.com/office/powerpoint/2010/main" val="796837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32723A58-30B1-42B5-9CEA-E8331356F161}"/>
              </a:ext>
            </a:extLst>
          </p:cNvPr>
          <p:cNvSpPr/>
          <p:nvPr/>
        </p:nvSpPr>
        <p:spPr>
          <a:xfrm>
            <a:off x="13753" y="416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580502" y="2420888"/>
            <a:ext cx="4423545" cy="2952328"/>
          </a:xfrm>
          <a:prstGeom prst="rect">
            <a:avLst/>
          </a:prstGeom>
          <a:solidFill>
            <a:schemeClr val="bg1"/>
          </a:solidFill>
          <a:ln>
            <a:solidFill>
              <a:schemeClr val="bg1"/>
            </a:solidFill>
          </a:ln>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r>
              <a:rPr lang="tr-TR" sz="2400" dirty="0"/>
              <a:t>Önce kendinizin sonra hasta/yaralının güvenliğinden emin olun.</a:t>
            </a:r>
          </a:p>
          <a:p>
            <a:pPr marL="0" lvl="0" indent="0" algn="just">
              <a:buNone/>
            </a:pPr>
            <a:endParaRPr lang="tr-TR" sz="2400" dirty="0"/>
          </a:p>
          <a:p>
            <a:pPr lvl="0" algn="just"/>
            <a:r>
              <a:rPr lang="tr-TR" sz="2400" dirty="0"/>
              <a:t>Eğer güvenlik endişeniz varsa uygulamaya başlamadan önce hasta/yaralıyı güvenli bir alana taşıyın.</a:t>
            </a:r>
          </a:p>
        </p:txBody>
      </p:sp>
      <p:sp>
        <p:nvSpPr>
          <p:cNvPr id="5" name="Başlık 1"/>
          <p:cNvSpPr>
            <a:spLocks noGrp="1"/>
          </p:cNvSpPr>
          <p:nvPr>
            <p:ph type="title"/>
          </p:nvPr>
        </p:nvSpPr>
        <p:spPr>
          <a:xfrm>
            <a:off x="457200" y="274638"/>
            <a:ext cx="5626968" cy="1143000"/>
          </a:xfrm>
          <a:solidFill>
            <a:schemeClr val="accent1">
              <a:lumMod val="20000"/>
              <a:lumOff val="80000"/>
            </a:schemeClr>
          </a:solidFill>
        </p:spPr>
        <p:txBody>
          <a:bodyPr>
            <a:normAutofit/>
          </a:bodyPr>
          <a:lstStyle/>
          <a:p>
            <a:pPr algn="l"/>
            <a:r>
              <a:rPr lang="tr-TR" sz="3200" dirty="0"/>
              <a:t>Erişkin TYD </a:t>
            </a:r>
            <a:br>
              <a:rPr lang="tr-TR" sz="3200" dirty="0"/>
            </a:br>
            <a:r>
              <a:rPr lang="tr-TR" sz="2400" i="1" dirty="0"/>
              <a:t>Güvenlik</a:t>
            </a:r>
          </a:p>
        </p:txBody>
      </p:sp>
      <p:pic>
        <p:nvPicPr>
          <p:cNvPr id="7" name="Resim 6">
            <a:extLst>
              <a:ext uri="{FF2B5EF4-FFF2-40B4-BE49-F238E27FC236}">
                <a16:creationId xmlns:a16="http://schemas.microsoft.com/office/drawing/2014/main" id="{633E84EC-D717-4C82-B61E-9BCD5AD80F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pic>
        <p:nvPicPr>
          <p:cNvPr id="8" name="Resim 7">
            <a:extLst>
              <a:ext uri="{FF2B5EF4-FFF2-40B4-BE49-F238E27FC236}">
                <a16:creationId xmlns:a16="http://schemas.microsoft.com/office/drawing/2014/main" id="{70FFF89F-1B84-4C6B-9979-46D3046DD8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7768" y="2636912"/>
            <a:ext cx="3120346" cy="2340260"/>
          </a:xfrm>
          <a:prstGeom prst="rect">
            <a:avLst/>
          </a:prstGeom>
        </p:spPr>
      </p:pic>
    </p:spTree>
    <p:extLst>
      <p:ext uri="{BB962C8B-B14F-4D97-AF65-F5344CB8AC3E}">
        <p14:creationId xmlns:p14="http://schemas.microsoft.com/office/powerpoint/2010/main" val="838171072"/>
      </p:ext>
    </p:extLst>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872</TotalTime>
  <Words>1911</Words>
  <Application>Microsoft Office PowerPoint</Application>
  <PresentationFormat>Ekran Gösterisi (4:3)</PresentationFormat>
  <Paragraphs>165</Paragraphs>
  <Slides>39</Slides>
  <Notes>5</Notes>
  <HiddenSlides>0</HiddenSlides>
  <MMClips>0</MMClips>
  <ScaleCrop>false</ScaleCrop>
  <HeadingPairs>
    <vt:vector size="6" baseType="variant">
      <vt:variant>
        <vt:lpstr>Kullanılan Yazı Tipleri</vt:lpstr>
      </vt:variant>
      <vt:variant>
        <vt:i4>2</vt:i4>
      </vt:variant>
      <vt:variant>
        <vt:lpstr>Tema</vt:lpstr>
      </vt:variant>
      <vt:variant>
        <vt:i4>1</vt:i4>
      </vt:variant>
      <vt:variant>
        <vt:lpstr>Slayt Başlıkları</vt:lpstr>
      </vt:variant>
      <vt:variant>
        <vt:i4>39</vt:i4>
      </vt:variant>
    </vt:vector>
  </HeadingPairs>
  <TitlesOfParts>
    <vt:vector size="42" baseType="lpstr">
      <vt:lpstr>Arial</vt:lpstr>
      <vt:lpstr>Calibri</vt:lpstr>
      <vt:lpstr>Ofis Teması</vt:lpstr>
      <vt:lpstr>ERİŞKİNLERDE  TEMEL YAŞAM DESTEĞİ (TYD)</vt:lpstr>
      <vt:lpstr>Sunum Planı</vt:lpstr>
      <vt:lpstr>Genel Bilgiler</vt:lpstr>
      <vt:lpstr>Genel Bilgiler</vt:lpstr>
      <vt:lpstr>Genel Bilgiler</vt:lpstr>
      <vt:lpstr>Genel Bilgiler  Yaşam Zinciri</vt:lpstr>
      <vt:lpstr>Genel Bilgiler  Yaşam Zinciri</vt:lpstr>
      <vt:lpstr>ERİŞKİNLERDE TEMEL YAŞAM DESTEĞİ (TYD)</vt:lpstr>
      <vt:lpstr>Erişkin TYD  Güvenlik</vt:lpstr>
      <vt:lpstr>Erişkin TYD Yanıtın Değerlendirilmesi Ve  112 Acil Yardım Numarasının Aranması</vt:lpstr>
      <vt:lpstr>Erişkin TYD Yanıtın Değerlendirilmesi Ve  112 Acil Yardım Numarasının Aranması</vt:lpstr>
      <vt:lpstr>Erişkin TYD Yanıtın Değerlendirilmesi Ve  112 Acil Yardım Numarasının Aranması</vt:lpstr>
      <vt:lpstr>Erişkin TYD Yanıtın Değerlendirilmesi Ve  112 Acil Yardım Numarasının Aranması</vt:lpstr>
      <vt:lpstr>Erişkin TYD Yanıtın Değerlendirilmesi Ve 112 Acil Yardım Numarasının Aranması</vt:lpstr>
      <vt:lpstr>Erişkin TYD Solunumun Değerlendirilmesi</vt:lpstr>
      <vt:lpstr>Erişkin TYD Solunumun Değerlendirilmesi</vt:lpstr>
      <vt:lpstr>Erişkin TYD Kalp Masajının Uygulanışı</vt:lpstr>
      <vt:lpstr>Erişkin TYD Kalp Masajının Uygulanışı</vt:lpstr>
      <vt:lpstr>Erişkin TYD Kalp Masajının Uygulanışı</vt:lpstr>
      <vt:lpstr>Erişkin TYD Kalp Masajının Uygulanışı</vt:lpstr>
      <vt:lpstr>Erişkin TYD Kalp Masajının Uygulanışı</vt:lpstr>
      <vt:lpstr>Erişkin TYD Kalp Masajının Uygulanışı</vt:lpstr>
      <vt:lpstr>Erişkin TYD Kalp Masajının Uygulanışı</vt:lpstr>
      <vt:lpstr>Erişkin TYD Kalp Masajının Uygulanışı</vt:lpstr>
      <vt:lpstr>Erişkin TYD Kalp Masajının Uygulanışı</vt:lpstr>
      <vt:lpstr>Erişkin TYD Kalp Masajının Uygulanışı</vt:lpstr>
      <vt:lpstr>Erişkin TYD Kalp masajının uygulanışı</vt:lpstr>
      <vt:lpstr>Erişkin TYD Kalp masajının uygulanışı</vt:lpstr>
      <vt:lpstr>Erişkin TYD Kalp Masajının Uygulanışı</vt:lpstr>
      <vt:lpstr>Erişkin TYD Kalp Masajının Uygulanışı</vt:lpstr>
      <vt:lpstr>Erişkin TYD Solunum Desteği Uygulanışı</vt:lpstr>
      <vt:lpstr>Erişkin TYD Solunum Desteği Uygulanışı</vt:lpstr>
      <vt:lpstr>Erişkin TYD Solunum Desteği Uygulanışı</vt:lpstr>
      <vt:lpstr>Erişkin TYD Sonlandırma</vt:lpstr>
      <vt:lpstr>Erişkin TYD Özet</vt:lpstr>
      <vt:lpstr>Erişkin TYD Özet</vt:lpstr>
      <vt:lpstr>Erişkin TYD Özet</vt:lpstr>
      <vt:lpstr>Erişkin TYD Özet</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GENEL İLK YARDIM BİLGİLERİ</dc:title>
  <dc:creator>win7</dc:creator>
  <cp:lastModifiedBy>NİLÜFER EMEN</cp:lastModifiedBy>
  <cp:revision>163</cp:revision>
  <dcterms:created xsi:type="dcterms:W3CDTF">2020-12-16T20:56:57Z</dcterms:created>
  <dcterms:modified xsi:type="dcterms:W3CDTF">2021-03-02T22:02:08Z</dcterms:modified>
</cp:coreProperties>
</file>